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handoutMasterIdLst>
    <p:handoutMasterId r:id="rId82"/>
  </p:handoutMasterIdLst>
  <p:sldIdLst>
    <p:sldId id="256" r:id="rId2"/>
    <p:sldId id="362" r:id="rId3"/>
    <p:sldId id="348" r:id="rId4"/>
    <p:sldId id="358" r:id="rId5"/>
    <p:sldId id="428" r:id="rId6"/>
    <p:sldId id="359" r:id="rId7"/>
    <p:sldId id="363" r:id="rId8"/>
    <p:sldId id="374" r:id="rId9"/>
    <p:sldId id="360" r:id="rId10"/>
    <p:sldId id="361" r:id="rId11"/>
    <p:sldId id="368" r:id="rId12"/>
    <p:sldId id="417" r:id="rId13"/>
    <p:sldId id="364" r:id="rId14"/>
    <p:sldId id="419" r:id="rId15"/>
    <p:sldId id="418" r:id="rId16"/>
    <p:sldId id="370" r:id="rId17"/>
    <p:sldId id="427" r:id="rId18"/>
    <p:sldId id="365" r:id="rId19"/>
    <p:sldId id="371" r:id="rId20"/>
    <p:sldId id="414" r:id="rId21"/>
    <p:sldId id="433" r:id="rId22"/>
    <p:sldId id="372" r:id="rId23"/>
    <p:sldId id="373" r:id="rId24"/>
    <p:sldId id="424" r:id="rId25"/>
    <p:sldId id="431" r:id="rId26"/>
    <p:sldId id="430" r:id="rId27"/>
    <p:sldId id="375" r:id="rId28"/>
    <p:sldId id="390" r:id="rId29"/>
    <p:sldId id="377" r:id="rId30"/>
    <p:sldId id="385" r:id="rId31"/>
    <p:sldId id="384" r:id="rId32"/>
    <p:sldId id="378" r:id="rId33"/>
    <p:sldId id="382" r:id="rId34"/>
    <p:sldId id="383" r:id="rId35"/>
    <p:sldId id="349" r:id="rId36"/>
    <p:sldId id="438" r:id="rId37"/>
    <p:sldId id="439" r:id="rId38"/>
    <p:sldId id="435" r:id="rId39"/>
    <p:sldId id="436" r:id="rId40"/>
    <p:sldId id="437" r:id="rId41"/>
    <p:sldId id="441" r:id="rId42"/>
    <p:sldId id="429" r:id="rId43"/>
    <p:sldId id="434" r:id="rId44"/>
    <p:sldId id="442" r:id="rId45"/>
    <p:sldId id="444" r:id="rId46"/>
    <p:sldId id="443" r:id="rId47"/>
    <p:sldId id="366" r:id="rId48"/>
    <p:sldId id="440" r:id="rId49"/>
    <p:sldId id="421" r:id="rId50"/>
    <p:sldId id="415" r:id="rId51"/>
    <p:sldId id="386" r:id="rId52"/>
    <p:sldId id="391" r:id="rId53"/>
    <p:sldId id="392" r:id="rId54"/>
    <p:sldId id="425" r:id="rId55"/>
    <p:sldId id="387" r:id="rId56"/>
    <p:sldId id="388" r:id="rId57"/>
    <p:sldId id="389" r:id="rId58"/>
    <p:sldId id="367" r:id="rId59"/>
    <p:sldId id="445" r:id="rId60"/>
    <p:sldId id="446" r:id="rId61"/>
    <p:sldId id="398" r:id="rId62"/>
    <p:sldId id="399" r:id="rId63"/>
    <p:sldId id="400" r:id="rId64"/>
    <p:sldId id="401" r:id="rId65"/>
    <p:sldId id="403" r:id="rId66"/>
    <p:sldId id="404" r:id="rId67"/>
    <p:sldId id="393" r:id="rId68"/>
    <p:sldId id="405" r:id="rId69"/>
    <p:sldId id="409" r:id="rId70"/>
    <p:sldId id="406" r:id="rId71"/>
    <p:sldId id="420" r:id="rId72"/>
    <p:sldId id="423" r:id="rId73"/>
    <p:sldId id="408" r:id="rId74"/>
    <p:sldId id="350" r:id="rId75"/>
    <p:sldId id="422" r:id="rId76"/>
    <p:sldId id="413" r:id="rId77"/>
    <p:sldId id="426" r:id="rId78"/>
    <p:sldId id="351" r:id="rId79"/>
    <p:sldId id="410"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clrMru>
    <a:srgbClr val="FFF121"/>
    <a:srgbClr val="EC6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50000" autoAdjust="0"/>
  </p:normalViewPr>
  <p:slideViewPr>
    <p:cSldViewPr snapToGrid="0" snapToObjects="1">
      <p:cViewPr varScale="1">
        <p:scale>
          <a:sx n="118" d="100"/>
          <a:sy n="118" d="100"/>
        </p:scale>
        <p:origin x="1480" y="192"/>
      </p:cViewPr>
      <p:guideLst>
        <p:guide orient="horz" pos="2160"/>
        <p:guide pos="2880"/>
      </p:guideLst>
    </p:cSldViewPr>
  </p:slideViewPr>
  <p:notesTextViewPr>
    <p:cViewPr>
      <p:scale>
        <a:sx n="100" d="100"/>
        <a:sy n="100" d="100"/>
      </p:scale>
      <p:origin x="0" y="0"/>
    </p:cViewPr>
  </p:notesTextViewPr>
  <p:notesViewPr>
    <p:cSldViewPr snapToGrid="0" snapToObjects="1">
      <p:cViewPr>
        <p:scale>
          <a:sx n="100" d="100"/>
          <a:sy n="100" d="100"/>
        </p:scale>
        <p:origin x="-2256" y="3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DC99A3-0AA3-B048-946A-EF98F7302A86}" type="datetimeFigureOut">
              <a:rPr lang="en-US" smtClean="0"/>
              <a:t>5/5/18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7C5F0A-5937-464A-BA9C-1159BF7EBB33}" type="slidenum">
              <a:rPr lang="en-US" smtClean="0"/>
              <a:t>‹#›</a:t>
            </a:fld>
            <a:endParaRPr lang="en-US"/>
          </a:p>
        </p:txBody>
      </p:sp>
    </p:spTree>
    <p:extLst>
      <p:ext uri="{BB962C8B-B14F-4D97-AF65-F5344CB8AC3E}">
        <p14:creationId xmlns:p14="http://schemas.microsoft.com/office/powerpoint/2010/main" val="1258642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50F03A-C50B-2641-971B-E92627E1489C}" type="datetimeFigureOut">
              <a:rPr lang="en-US" smtClean="0"/>
              <a:t>5/5/18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240EC0-7D8D-4947-A510-8FCD1D1D555B}" type="slidenum">
              <a:rPr lang="en-US" smtClean="0"/>
              <a:t>‹#›</a:t>
            </a:fld>
            <a:endParaRPr lang="en-US"/>
          </a:p>
        </p:txBody>
      </p:sp>
    </p:spTree>
    <p:extLst>
      <p:ext uri="{BB962C8B-B14F-4D97-AF65-F5344CB8AC3E}">
        <p14:creationId xmlns:p14="http://schemas.microsoft.com/office/powerpoint/2010/main" val="395948776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thrilled and grateful for this opportunity. Thank you all. </a:t>
            </a:r>
          </a:p>
        </p:txBody>
      </p:sp>
      <p:sp>
        <p:nvSpPr>
          <p:cNvPr id="4" name="Slide Number Placeholder 3"/>
          <p:cNvSpPr>
            <a:spLocks noGrp="1"/>
          </p:cNvSpPr>
          <p:nvPr>
            <p:ph type="sldNum" sz="quarter" idx="10"/>
          </p:nvPr>
        </p:nvSpPr>
        <p:spPr/>
        <p:txBody>
          <a:bodyPr/>
          <a:lstStyle/>
          <a:p>
            <a:fld id="{CA240EC0-7D8D-4947-A510-8FCD1D1D555B}" type="slidenum">
              <a:rPr lang="en-US" smtClean="0"/>
              <a:t>1</a:t>
            </a:fld>
            <a:endParaRPr lang="en-US"/>
          </a:p>
        </p:txBody>
      </p:sp>
    </p:spTree>
    <p:extLst>
      <p:ext uri="{BB962C8B-B14F-4D97-AF65-F5344CB8AC3E}">
        <p14:creationId xmlns:p14="http://schemas.microsoft.com/office/powerpoint/2010/main" val="198897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men who said: “Back off of the higher things!” </a:t>
            </a:r>
          </a:p>
        </p:txBody>
      </p:sp>
      <p:sp>
        <p:nvSpPr>
          <p:cNvPr id="4" name="Slide Number Placeholder 3"/>
          <p:cNvSpPr>
            <a:spLocks noGrp="1"/>
          </p:cNvSpPr>
          <p:nvPr>
            <p:ph type="sldNum" sz="quarter" idx="10"/>
          </p:nvPr>
        </p:nvSpPr>
        <p:spPr/>
        <p:txBody>
          <a:bodyPr/>
          <a:lstStyle/>
          <a:p>
            <a:fld id="{CA240EC0-7D8D-4947-A510-8FCD1D1D555B}" type="slidenum">
              <a:rPr lang="en-US" smtClean="0"/>
              <a:t>10</a:t>
            </a:fld>
            <a:endParaRPr lang="en-US"/>
          </a:p>
        </p:txBody>
      </p:sp>
    </p:spTree>
    <p:extLst>
      <p:ext uri="{BB962C8B-B14F-4D97-AF65-F5344CB8AC3E}">
        <p14:creationId xmlns:p14="http://schemas.microsoft.com/office/powerpoint/2010/main" val="3074577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Incidentally, the theme that Christianity made liberalism possible resonates with me.</a:t>
            </a:r>
          </a:p>
          <a:p>
            <a:r>
              <a:rPr lang="en-US" dirty="0"/>
              <a:t>Perhaps it did so by creating a humankind-encompassing ethical backdrop to mitigate the discohesion problems of liberalism. </a:t>
            </a:r>
          </a:p>
        </p:txBody>
      </p:sp>
      <p:sp>
        <p:nvSpPr>
          <p:cNvPr id="4" name="Slide Number Placeholder 3"/>
          <p:cNvSpPr>
            <a:spLocks noGrp="1"/>
          </p:cNvSpPr>
          <p:nvPr>
            <p:ph type="sldNum" sz="quarter" idx="10"/>
          </p:nvPr>
        </p:nvSpPr>
        <p:spPr/>
        <p:txBody>
          <a:bodyPr/>
          <a:lstStyle/>
          <a:p>
            <a:fld id="{CA240EC0-7D8D-4947-A510-8FCD1D1D555B}" type="slidenum">
              <a:rPr lang="en-US" smtClean="0"/>
              <a:t>11</a:t>
            </a:fld>
            <a:endParaRPr lang="en-US"/>
          </a:p>
        </p:txBody>
      </p:sp>
    </p:spTree>
    <p:extLst>
      <p:ext uri="{BB962C8B-B14F-4D97-AF65-F5344CB8AC3E}">
        <p14:creationId xmlns:p14="http://schemas.microsoft.com/office/powerpoint/2010/main" val="3590544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guys were highly Christian, or at least professed to be so. And they wrote for </a:t>
            </a:r>
            <a:r>
              <a:rPr lang="en-US" dirty="0" err="1"/>
              <a:t>christianized</a:t>
            </a:r>
            <a:r>
              <a:rPr lang="en-US" dirty="0"/>
              <a:t> audiences. </a:t>
            </a:r>
          </a:p>
        </p:txBody>
      </p:sp>
      <p:sp>
        <p:nvSpPr>
          <p:cNvPr id="4" name="Slide Number Placeholder 3"/>
          <p:cNvSpPr>
            <a:spLocks noGrp="1"/>
          </p:cNvSpPr>
          <p:nvPr>
            <p:ph type="sldNum" sz="quarter" idx="10"/>
          </p:nvPr>
        </p:nvSpPr>
        <p:spPr/>
        <p:txBody>
          <a:bodyPr/>
          <a:lstStyle/>
          <a:p>
            <a:fld id="{CA240EC0-7D8D-4947-A510-8FCD1D1D555B}" type="slidenum">
              <a:rPr lang="en-US" smtClean="0"/>
              <a:t>12</a:t>
            </a:fld>
            <a:endParaRPr lang="en-US"/>
          </a:p>
        </p:txBody>
      </p:sp>
    </p:spTree>
    <p:extLst>
      <p:ext uri="{BB962C8B-B14F-4D97-AF65-F5344CB8AC3E}">
        <p14:creationId xmlns:p14="http://schemas.microsoft.com/office/powerpoint/2010/main" val="790018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refocusing on lower-things amounted to making jurisprudence central in moral and political philosophy… </a:t>
            </a:r>
          </a:p>
        </p:txBody>
      </p:sp>
      <p:sp>
        <p:nvSpPr>
          <p:cNvPr id="4" name="Slide Number Placeholder 3"/>
          <p:cNvSpPr>
            <a:spLocks noGrp="1"/>
          </p:cNvSpPr>
          <p:nvPr>
            <p:ph type="sldNum" sz="quarter" idx="10"/>
          </p:nvPr>
        </p:nvSpPr>
        <p:spPr/>
        <p:txBody>
          <a:bodyPr/>
          <a:lstStyle/>
          <a:p>
            <a:fld id="{CA240EC0-7D8D-4947-A510-8FCD1D1D555B}" type="slidenum">
              <a:rPr lang="en-US" smtClean="0"/>
              <a:t>13</a:t>
            </a:fld>
            <a:endParaRPr lang="en-US"/>
          </a:p>
        </p:txBody>
      </p:sp>
    </p:spTree>
    <p:extLst>
      <p:ext uri="{BB962C8B-B14F-4D97-AF65-F5344CB8AC3E}">
        <p14:creationId xmlns:p14="http://schemas.microsoft.com/office/powerpoint/2010/main" val="191145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Smith and others tell a story about the emergence of the modern nation-state, and points toward the promise of a governor or jural superior practicing liberal policy and liberal politics. </a:t>
            </a:r>
          </a:p>
          <a:p>
            <a:r>
              <a:rPr lang="en-US" dirty="0"/>
              <a:t>Meanwhile, jurisprudence highlights the awfully </a:t>
            </a:r>
            <a:r>
              <a:rPr lang="en-US"/>
              <a:t>special nature </a:t>
            </a:r>
            <a:r>
              <a:rPr lang="en-US" dirty="0"/>
              <a:t>of government. </a:t>
            </a:r>
          </a:p>
        </p:txBody>
      </p:sp>
      <p:sp>
        <p:nvSpPr>
          <p:cNvPr id="4" name="Slide Number Placeholder 3"/>
          <p:cNvSpPr>
            <a:spLocks noGrp="1"/>
          </p:cNvSpPr>
          <p:nvPr>
            <p:ph type="sldNum" sz="quarter" idx="10"/>
          </p:nvPr>
        </p:nvSpPr>
        <p:spPr/>
        <p:txBody>
          <a:bodyPr/>
          <a:lstStyle/>
          <a:p>
            <a:fld id="{CA240EC0-7D8D-4947-A510-8FCD1D1D555B}" type="slidenum">
              <a:rPr lang="en-US" smtClean="0"/>
              <a:t>14</a:t>
            </a:fld>
            <a:endParaRPr lang="en-US"/>
          </a:p>
        </p:txBody>
      </p:sp>
    </p:spTree>
    <p:extLst>
      <p:ext uri="{BB962C8B-B14F-4D97-AF65-F5344CB8AC3E}">
        <p14:creationId xmlns:p14="http://schemas.microsoft.com/office/powerpoint/2010/main" val="1391563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jurisprudential element in moral philosophy is distinctively modern.</a:t>
            </a:r>
          </a:p>
          <a:p>
            <a:r>
              <a:rPr lang="en-US" dirty="0"/>
              <a:t>Liberalism 1.0 is distinctively modern.</a:t>
            </a:r>
          </a:p>
          <a:p>
            <a:r>
              <a:rPr lang="en-US" dirty="0"/>
              <a:t>“Classical liberalism” is modern. So the term “classical liberalism” is awkward and can be confusing. </a:t>
            </a:r>
          </a:p>
        </p:txBody>
      </p:sp>
      <p:sp>
        <p:nvSpPr>
          <p:cNvPr id="4" name="Slide Number Placeholder 3"/>
          <p:cNvSpPr>
            <a:spLocks noGrp="1"/>
          </p:cNvSpPr>
          <p:nvPr>
            <p:ph type="sldNum" sz="quarter" idx="10"/>
          </p:nvPr>
        </p:nvSpPr>
        <p:spPr/>
        <p:txBody>
          <a:bodyPr/>
          <a:lstStyle/>
          <a:p>
            <a:fld id="{CA240EC0-7D8D-4947-A510-8FCD1D1D555B}" type="slidenum">
              <a:rPr lang="en-US" smtClean="0"/>
              <a:t>15</a:t>
            </a:fld>
            <a:endParaRPr lang="en-US"/>
          </a:p>
        </p:txBody>
      </p:sp>
    </p:spTree>
    <p:extLst>
      <p:ext uri="{BB962C8B-B14F-4D97-AF65-F5344CB8AC3E}">
        <p14:creationId xmlns:p14="http://schemas.microsoft.com/office/powerpoint/2010/main" val="2446976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guys did not live in a world of political stability, and they strove for a stable polity.</a:t>
            </a:r>
          </a:p>
          <a:p>
            <a:r>
              <a:rPr lang="en-US" dirty="0"/>
              <a:t>They tell origination or “state of nature” stories about the forming of political society. SOCIAL CONTRACT</a:t>
            </a:r>
          </a:p>
        </p:txBody>
      </p:sp>
      <p:sp>
        <p:nvSpPr>
          <p:cNvPr id="4" name="Slide Number Placeholder 3"/>
          <p:cNvSpPr>
            <a:spLocks noGrp="1"/>
          </p:cNvSpPr>
          <p:nvPr>
            <p:ph type="sldNum" sz="quarter" idx="10"/>
          </p:nvPr>
        </p:nvSpPr>
        <p:spPr/>
        <p:txBody>
          <a:bodyPr/>
          <a:lstStyle/>
          <a:p>
            <a:fld id="{CA240EC0-7D8D-4947-A510-8FCD1D1D555B}" type="slidenum">
              <a:rPr lang="en-US" smtClean="0"/>
              <a:t>16</a:t>
            </a:fld>
            <a:endParaRPr lang="en-US"/>
          </a:p>
        </p:txBody>
      </p:sp>
    </p:spTree>
    <p:extLst>
      <p:ext uri="{BB962C8B-B14F-4D97-AF65-F5344CB8AC3E}">
        <p14:creationId xmlns:p14="http://schemas.microsoft.com/office/powerpoint/2010/main" val="227193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propose that we view that as a myth-making ploy suitable to the situation of lack of stable polity. </a:t>
            </a:r>
          </a:p>
          <a:p>
            <a:r>
              <a:rPr lang="en-US" dirty="0"/>
              <a:t>Contract was venerable and solemn. They invoked the prestige of contract for two reasons, corresponding to the duties on either side of a contract:</a:t>
            </a:r>
          </a:p>
          <a:p>
            <a:pPr lvl="0"/>
            <a:r>
              <a:rPr lang="en-US" dirty="0"/>
              <a:t>To tell citizens that they have bound themselves by contract, and thus to impress upon them their duty to go along with the government.</a:t>
            </a:r>
          </a:p>
          <a:p>
            <a:pPr lvl="0"/>
            <a:r>
              <a:rPr lang="en-US" dirty="0"/>
              <a:t>To contend that a bad government violated the contract, and to justify the ousting of the bad regime and the </a:t>
            </a:r>
            <a:r>
              <a:rPr lang="en-US" dirty="0" err="1"/>
              <a:t>installating</a:t>
            </a:r>
            <a:r>
              <a:rPr lang="en-US" dirty="0"/>
              <a:t> of a new one.</a:t>
            </a:r>
          </a:p>
          <a:p>
            <a:endParaRPr lang="en-US" dirty="0"/>
          </a:p>
        </p:txBody>
      </p:sp>
      <p:sp>
        <p:nvSpPr>
          <p:cNvPr id="4" name="Slide Number Placeholder 3"/>
          <p:cNvSpPr>
            <a:spLocks noGrp="1"/>
          </p:cNvSpPr>
          <p:nvPr>
            <p:ph type="sldNum" sz="quarter" idx="10"/>
          </p:nvPr>
        </p:nvSpPr>
        <p:spPr/>
        <p:txBody>
          <a:bodyPr/>
          <a:lstStyle/>
          <a:p>
            <a:fld id="{CA240EC0-7D8D-4947-A510-8FCD1D1D555B}" type="slidenum">
              <a:rPr lang="en-US" smtClean="0"/>
              <a:t>17</a:t>
            </a:fld>
            <a:endParaRPr lang="en-US"/>
          </a:p>
        </p:txBody>
      </p:sp>
    </p:spTree>
    <p:extLst>
      <p:ext uri="{BB962C8B-B14F-4D97-AF65-F5344CB8AC3E}">
        <p14:creationId xmlns:p14="http://schemas.microsoft.com/office/powerpoint/2010/main" val="227193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long after the Glorious Revolution, Britain attained robust political stability. Our next heroes, Hume and Smith, lived in and wrote for such a world, presupposing a stable polity. That is one reason why we find it much easier to understand Hume and Smith than to understand the 17</a:t>
            </a:r>
            <a:r>
              <a:rPr lang="en-US" baseline="30000" dirty="0"/>
              <a:t>th</a:t>
            </a:r>
            <a:r>
              <a:rPr lang="en-US" dirty="0"/>
              <a:t> century writers. </a:t>
            </a:r>
          </a:p>
        </p:txBody>
      </p:sp>
      <p:sp>
        <p:nvSpPr>
          <p:cNvPr id="4" name="Slide Number Placeholder 3"/>
          <p:cNvSpPr>
            <a:spLocks noGrp="1"/>
          </p:cNvSpPr>
          <p:nvPr>
            <p:ph type="sldNum" sz="quarter" idx="10"/>
          </p:nvPr>
        </p:nvSpPr>
        <p:spPr/>
        <p:txBody>
          <a:bodyPr/>
          <a:lstStyle/>
          <a:p>
            <a:fld id="{CA240EC0-7D8D-4947-A510-8FCD1D1D555B}" type="slidenum">
              <a:rPr lang="en-US" smtClean="0"/>
              <a:t>18</a:t>
            </a:fld>
            <a:endParaRPr lang="en-US"/>
          </a:p>
        </p:txBody>
      </p:sp>
    </p:spTree>
    <p:extLst>
      <p:ext uri="{BB962C8B-B14F-4D97-AF65-F5344CB8AC3E}">
        <p14:creationId xmlns:p14="http://schemas.microsoft.com/office/powerpoint/2010/main" val="2975692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still there is strong continuity from them to Hume and Smith., as Stephen Buckle, for example, shows.</a:t>
            </a:r>
          </a:p>
        </p:txBody>
      </p:sp>
      <p:sp>
        <p:nvSpPr>
          <p:cNvPr id="4" name="Slide Number Placeholder 3"/>
          <p:cNvSpPr>
            <a:spLocks noGrp="1"/>
          </p:cNvSpPr>
          <p:nvPr>
            <p:ph type="sldNum" sz="quarter" idx="10"/>
          </p:nvPr>
        </p:nvSpPr>
        <p:spPr/>
        <p:txBody>
          <a:bodyPr/>
          <a:lstStyle/>
          <a:p>
            <a:fld id="{CA240EC0-7D8D-4947-A510-8FCD1D1D555B}" type="slidenum">
              <a:rPr lang="en-US" smtClean="0"/>
              <a:t>19</a:t>
            </a:fld>
            <a:endParaRPr lang="en-US"/>
          </a:p>
        </p:txBody>
      </p:sp>
    </p:spTree>
    <p:extLst>
      <p:ext uri="{BB962C8B-B14F-4D97-AF65-F5344CB8AC3E}">
        <p14:creationId xmlns:p14="http://schemas.microsoft.com/office/powerpoint/2010/main" val="64139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when we talk about “classical liberalism,” people say, “Oh, you’re just making it up.” </a:t>
            </a:r>
          </a:p>
          <a:p>
            <a:r>
              <a:rPr lang="en-US" dirty="0"/>
              <a:t>No, I think it is cogent. A civilizational arc that culminates in liberalism 1.0.</a:t>
            </a:r>
          </a:p>
          <a:p>
            <a:r>
              <a:rPr lang="en-US" dirty="0"/>
              <a:t>Adam Smith looms large. </a:t>
            </a:r>
          </a:p>
        </p:txBody>
      </p:sp>
      <p:sp>
        <p:nvSpPr>
          <p:cNvPr id="4" name="Slide Number Placeholder 3"/>
          <p:cNvSpPr>
            <a:spLocks noGrp="1"/>
          </p:cNvSpPr>
          <p:nvPr>
            <p:ph type="sldNum" sz="quarter" idx="10"/>
          </p:nvPr>
        </p:nvSpPr>
        <p:spPr/>
        <p:txBody>
          <a:bodyPr/>
          <a:lstStyle/>
          <a:p>
            <a:fld id="{CA240EC0-7D8D-4947-A510-8FCD1D1D555B}" type="slidenum">
              <a:rPr lang="en-US" smtClean="0"/>
              <a:t>2</a:t>
            </a:fld>
            <a:endParaRPr lang="en-US"/>
          </a:p>
        </p:txBody>
      </p:sp>
    </p:spTree>
    <p:extLst>
      <p:ext uri="{BB962C8B-B14F-4D97-AF65-F5344CB8AC3E}">
        <p14:creationId xmlns:p14="http://schemas.microsoft.com/office/powerpoint/2010/main" val="1088733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Grotius-Locke-Hume are a tradition…</a:t>
            </a:r>
          </a:p>
          <a:p>
            <a:r>
              <a:rPr lang="en-US" dirty="0"/>
              <a:t>We extend “liberal” back before 1776.</a:t>
            </a:r>
          </a:p>
          <a:p>
            <a:r>
              <a:rPr lang="en-US" dirty="0"/>
              <a:t>“proto-liberals” </a:t>
            </a:r>
          </a:p>
        </p:txBody>
      </p:sp>
      <p:sp>
        <p:nvSpPr>
          <p:cNvPr id="4" name="Slide Number Placeholder 3"/>
          <p:cNvSpPr>
            <a:spLocks noGrp="1"/>
          </p:cNvSpPr>
          <p:nvPr>
            <p:ph type="sldNum" sz="quarter" idx="10"/>
          </p:nvPr>
        </p:nvSpPr>
        <p:spPr/>
        <p:txBody>
          <a:bodyPr/>
          <a:lstStyle/>
          <a:p>
            <a:fld id="{CA240EC0-7D8D-4947-A510-8FCD1D1D555B}" type="slidenum">
              <a:rPr lang="en-US" smtClean="0"/>
              <a:t>20</a:t>
            </a:fld>
            <a:endParaRPr lang="en-US"/>
          </a:p>
        </p:txBody>
      </p:sp>
    </p:spTree>
    <p:extLst>
      <p:ext uri="{BB962C8B-B14F-4D97-AF65-F5344CB8AC3E}">
        <p14:creationId xmlns:p14="http://schemas.microsoft.com/office/powerpoint/2010/main" val="142703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21</a:t>
            </a:fld>
            <a:endParaRPr lang="en-US"/>
          </a:p>
        </p:txBody>
      </p:sp>
    </p:spTree>
    <p:extLst>
      <p:ext uri="{BB962C8B-B14F-4D97-AF65-F5344CB8AC3E}">
        <p14:creationId xmlns:p14="http://schemas.microsoft.com/office/powerpoint/2010/main" val="525079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22</a:t>
            </a:fld>
            <a:endParaRPr lang="en-US"/>
          </a:p>
        </p:txBody>
      </p:sp>
    </p:spTree>
    <p:extLst>
      <p:ext uri="{BB962C8B-B14F-4D97-AF65-F5344CB8AC3E}">
        <p14:creationId xmlns:p14="http://schemas.microsoft.com/office/powerpoint/2010/main" val="1027480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fathomed questions of mutual coordination about as brilliantly as anyone prior to Thomas Schelling.</a:t>
            </a:r>
          </a:p>
          <a:p>
            <a:r>
              <a:rPr lang="en-US" dirty="0"/>
              <a:t>He tended to see things as focal points all the way down.</a:t>
            </a:r>
          </a:p>
          <a:p>
            <a:r>
              <a:rPr lang="en-US" dirty="0"/>
              <a:t>He spoke of language as convention, like David K. Lewis later.</a:t>
            </a:r>
          </a:p>
          <a:p>
            <a:r>
              <a:rPr lang="en-US" dirty="0"/>
              <a:t>Convention does not imply contract or consent, it is a broader concept. </a:t>
            </a:r>
          </a:p>
        </p:txBody>
      </p:sp>
      <p:sp>
        <p:nvSpPr>
          <p:cNvPr id="4" name="Slide Number Placeholder 3"/>
          <p:cNvSpPr>
            <a:spLocks noGrp="1"/>
          </p:cNvSpPr>
          <p:nvPr>
            <p:ph type="sldNum" sz="quarter" idx="10"/>
          </p:nvPr>
        </p:nvSpPr>
        <p:spPr/>
        <p:txBody>
          <a:bodyPr/>
          <a:lstStyle/>
          <a:p>
            <a:fld id="{CA240EC0-7D8D-4947-A510-8FCD1D1D555B}" type="slidenum">
              <a:rPr lang="en-US" smtClean="0"/>
              <a:t>23</a:t>
            </a:fld>
            <a:endParaRPr lang="en-US"/>
          </a:p>
        </p:txBody>
      </p:sp>
    </p:spTree>
    <p:extLst>
      <p:ext uri="{BB962C8B-B14F-4D97-AF65-F5344CB8AC3E}">
        <p14:creationId xmlns:p14="http://schemas.microsoft.com/office/powerpoint/2010/main" val="1454649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conventions are natural, in the sense that they are quite necessary to any social system that survives, and in that sense universal. </a:t>
            </a:r>
          </a:p>
          <a:p>
            <a:r>
              <a:rPr lang="en-US" dirty="0"/>
              <a:t>He attacked social contract and instead interpreted political authority in conventionalist terms. So political authority would be here, as conventional but not a matter of contract or consent.</a:t>
            </a:r>
          </a:p>
          <a:p>
            <a:r>
              <a:rPr lang="en-US" dirty="0"/>
              <a:t>And he did likewise for commutative justice.</a:t>
            </a:r>
          </a:p>
          <a:p>
            <a:r>
              <a:rPr lang="en-US" dirty="0"/>
              <a:t>He said liberty was the perfection of civil society, but he knew that perfection was something not fully attainable and that the very idea of such perfection was fraught with internal tensions and paradoxes. </a:t>
            </a:r>
          </a:p>
        </p:txBody>
      </p:sp>
      <p:sp>
        <p:nvSpPr>
          <p:cNvPr id="4" name="Slide Number Placeholder 3"/>
          <p:cNvSpPr>
            <a:spLocks noGrp="1"/>
          </p:cNvSpPr>
          <p:nvPr>
            <p:ph type="sldNum" sz="quarter" idx="10"/>
          </p:nvPr>
        </p:nvSpPr>
        <p:spPr/>
        <p:txBody>
          <a:bodyPr/>
          <a:lstStyle/>
          <a:p>
            <a:fld id="{CA240EC0-7D8D-4947-A510-8FCD1D1D555B}" type="slidenum">
              <a:rPr lang="en-US" smtClean="0"/>
              <a:t>24</a:t>
            </a:fld>
            <a:endParaRPr lang="en-US"/>
          </a:p>
        </p:txBody>
      </p:sp>
    </p:spTree>
    <p:extLst>
      <p:ext uri="{BB962C8B-B14F-4D97-AF65-F5344CB8AC3E}">
        <p14:creationId xmlns:p14="http://schemas.microsoft.com/office/powerpoint/2010/main" val="1112839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25</a:t>
            </a:fld>
            <a:endParaRPr lang="en-US"/>
          </a:p>
        </p:txBody>
      </p:sp>
    </p:spTree>
    <p:extLst>
      <p:ext uri="{BB962C8B-B14F-4D97-AF65-F5344CB8AC3E}">
        <p14:creationId xmlns:p14="http://schemas.microsoft.com/office/powerpoint/2010/main" val="2000733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26</a:t>
            </a:fld>
            <a:endParaRPr lang="en-US"/>
          </a:p>
        </p:txBody>
      </p:sp>
    </p:spTree>
    <p:extLst>
      <p:ext uri="{BB962C8B-B14F-4D97-AF65-F5344CB8AC3E}">
        <p14:creationId xmlns:p14="http://schemas.microsoft.com/office/powerpoint/2010/main" val="2858147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27</a:t>
            </a:fld>
            <a:endParaRPr lang="en-US"/>
          </a:p>
        </p:txBody>
      </p:sp>
    </p:spTree>
    <p:extLst>
      <p:ext uri="{BB962C8B-B14F-4D97-AF65-F5344CB8AC3E}">
        <p14:creationId xmlns:p14="http://schemas.microsoft.com/office/powerpoint/2010/main" val="525977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Commutative justice a one of those virtues you are to practice…</a:t>
            </a:r>
          </a:p>
        </p:txBody>
      </p:sp>
      <p:sp>
        <p:nvSpPr>
          <p:cNvPr id="4" name="Slide Number Placeholder 3"/>
          <p:cNvSpPr>
            <a:spLocks noGrp="1"/>
          </p:cNvSpPr>
          <p:nvPr>
            <p:ph type="sldNum" sz="quarter" idx="10"/>
          </p:nvPr>
        </p:nvSpPr>
        <p:spPr/>
        <p:txBody>
          <a:bodyPr/>
          <a:lstStyle/>
          <a:p>
            <a:fld id="{CA240EC0-7D8D-4947-A510-8FCD1D1D555B}" type="slidenum">
              <a:rPr lang="en-US" smtClean="0"/>
              <a:t>28</a:t>
            </a:fld>
            <a:endParaRPr lang="en-US"/>
          </a:p>
        </p:txBody>
      </p:sp>
    </p:spTree>
    <p:extLst>
      <p:ext uri="{BB962C8B-B14F-4D97-AF65-F5344CB8AC3E}">
        <p14:creationId xmlns:p14="http://schemas.microsoft.com/office/powerpoint/2010/main" val="239958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dirty="0"/>
              <a:t>General formulation but…</a:t>
            </a:r>
          </a:p>
          <a:p>
            <a:r>
              <a:rPr lang="en-US" dirty="0"/>
              <a:t>Uniformity amidst diversity.</a:t>
            </a:r>
          </a:p>
          <a:p>
            <a:pPr marL="0" lvl="2"/>
            <a:r>
              <a:rPr lang="en-US" dirty="0"/>
              <a:t>Government law affects fine points but does not undo natural conventions</a:t>
            </a:r>
          </a:p>
          <a:p>
            <a:r>
              <a:rPr lang="en-US" dirty="0"/>
              <a:t> </a:t>
            </a:r>
          </a:p>
        </p:txBody>
      </p:sp>
      <p:sp>
        <p:nvSpPr>
          <p:cNvPr id="4" name="Slide Number Placeholder 3"/>
          <p:cNvSpPr>
            <a:spLocks noGrp="1"/>
          </p:cNvSpPr>
          <p:nvPr>
            <p:ph type="sldNum" sz="quarter" idx="10"/>
          </p:nvPr>
        </p:nvSpPr>
        <p:spPr/>
        <p:txBody>
          <a:bodyPr/>
          <a:lstStyle/>
          <a:p>
            <a:fld id="{CA240EC0-7D8D-4947-A510-8FCD1D1D555B}" type="slidenum">
              <a:rPr lang="en-US" smtClean="0"/>
              <a:t>29</a:t>
            </a:fld>
            <a:endParaRPr lang="en-US"/>
          </a:p>
        </p:txBody>
      </p:sp>
    </p:spTree>
    <p:extLst>
      <p:ext uri="{BB962C8B-B14F-4D97-AF65-F5344CB8AC3E}">
        <p14:creationId xmlns:p14="http://schemas.microsoft.com/office/powerpoint/2010/main" val="3396571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our genes and instincts are rooted in the ancestral band. Our brains were selected for a small, simple social world of strong cohesion. As a result we have strong tendencies toward cohesionism in politics, tendencies that don’t fit modern life, tendencies we need to </a:t>
            </a:r>
            <a:r>
              <a:rPr lang="en-US" dirty="0" err="1"/>
              <a:t>rechannel</a:t>
            </a:r>
            <a:r>
              <a:rPr lang="en-US" dirty="0"/>
              <a:t> and subdue. </a:t>
            </a:r>
          </a:p>
        </p:txBody>
      </p:sp>
      <p:sp>
        <p:nvSpPr>
          <p:cNvPr id="4" name="Slide Number Placeholder 3"/>
          <p:cNvSpPr>
            <a:spLocks noGrp="1"/>
          </p:cNvSpPr>
          <p:nvPr>
            <p:ph type="sldNum" sz="quarter" idx="10"/>
          </p:nvPr>
        </p:nvSpPr>
        <p:spPr/>
        <p:txBody>
          <a:bodyPr/>
          <a:lstStyle/>
          <a:p>
            <a:fld id="{CA240EC0-7D8D-4947-A510-8FCD1D1D555B}" type="slidenum">
              <a:rPr lang="en-US" smtClean="0"/>
              <a:t>3</a:t>
            </a:fld>
            <a:endParaRPr lang="en-US"/>
          </a:p>
        </p:txBody>
      </p:sp>
    </p:spTree>
    <p:extLst>
      <p:ext uri="{BB962C8B-B14F-4D97-AF65-F5344CB8AC3E}">
        <p14:creationId xmlns:p14="http://schemas.microsoft.com/office/powerpoint/2010/main" val="874389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CJ is special among the virtues.</a:t>
            </a:r>
          </a:p>
          <a:p>
            <a:r>
              <a:rPr lang="en-US" dirty="0"/>
              <a:t>CJ plays special roles within TMS. </a:t>
            </a:r>
          </a:p>
        </p:txBody>
      </p:sp>
      <p:sp>
        <p:nvSpPr>
          <p:cNvPr id="4" name="Slide Number Placeholder 3"/>
          <p:cNvSpPr>
            <a:spLocks noGrp="1"/>
          </p:cNvSpPr>
          <p:nvPr>
            <p:ph type="sldNum" sz="quarter" idx="10"/>
          </p:nvPr>
        </p:nvSpPr>
        <p:spPr/>
        <p:txBody>
          <a:bodyPr/>
          <a:lstStyle/>
          <a:p>
            <a:fld id="{CA240EC0-7D8D-4947-A510-8FCD1D1D555B}" type="slidenum">
              <a:rPr lang="en-US" smtClean="0"/>
              <a:t>30</a:t>
            </a:fld>
            <a:endParaRPr lang="en-US"/>
          </a:p>
        </p:txBody>
      </p:sp>
    </p:spTree>
    <p:extLst>
      <p:ext uri="{BB962C8B-B14F-4D97-AF65-F5344CB8AC3E}">
        <p14:creationId xmlns:p14="http://schemas.microsoft.com/office/powerpoint/2010/main" val="1219690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special roles is to distinguish two sorts of jural relationships…</a:t>
            </a:r>
          </a:p>
        </p:txBody>
      </p:sp>
      <p:sp>
        <p:nvSpPr>
          <p:cNvPr id="4" name="Slide Number Placeholder 3"/>
          <p:cNvSpPr>
            <a:spLocks noGrp="1"/>
          </p:cNvSpPr>
          <p:nvPr>
            <p:ph type="sldNum" sz="quarter" idx="10"/>
          </p:nvPr>
        </p:nvSpPr>
        <p:spPr/>
        <p:txBody>
          <a:bodyPr/>
          <a:lstStyle/>
          <a:p>
            <a:fld id="{CA240EC0-7D8D-4947-A510-8FCD1D1D555B}" type="slidenum">
              <a:rPr lang="en-US" smtClean="0"/>
              <a:t>31</a:t>
            </a:fld>
            <a:endParaRPr lang="en-US"/>
          </a:p>
        </p:txBody>
      </p:sp>
    </p:spTree>
    <p:extLst>
      <p:ext uri="{BB962C8B-B14F-4D97-AF65-F5344CB8AC3E}">
        <p14:creationId xmlns:p14="http://schemas.microsoft.com/office/powerpoint/2010/main" val="3073141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Smith emphasized the specialness of CJ…</a:t>
            </a:r>
          </a:p>
        </p:txBody>
      </p:sp>
      <p:sp>
        <p:nvSpPr>
          <p:cNvPr id="4" name="Slide Number Placeholder 3"/>
          <p:cNvSpPr>
            <a:spLocks noGrp="1"/>
          </p:cNvSpPr>
          <p:nvPr>
            <p:ph type="sldNum" sz="quarter" idx="10"/>
          </p:nvPr>
        </p:nvSpPr>
        <p:spPr/>
        <p:txBody>
          <a:bodyPr/>
          <a:lstStyle/>
          <a:p>
            <a:fld id="{CA240EC0-7D8D-4947-A510-8FCD1D1D555B}" type="slidenum">
              <a:rPr lang="en-US" smtClean="0"/>
              <a:t>32</a:t>
            </a:fld>
            <a:endParaRPr lang="en-US"/>
          </a:p>
        </p:txBody>
      </p:sp>
    </p:spTree>
    <p:extLst>
      <p:ext uri="{BB962C8B-B14F-4D97-AF65-F5344CB8AC3E}">
        <p14:creationId xmlns:p14="http://schemas.microsoft.com/office/powerpoint/2010/main" val="3231615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33</a:t>
            </a:fld>
            <a:endParaRPr lang="en-US"/>
          </a:p>
        </p:txBody>
      </p:sp>
    </p:spTree>
    <p:extLst>
      <p:ext uri="{BB962C8B-B14F-4D97-AF65-F5344CB8AC3E}">
        <p14:creationId xmlns:p14="http://schemas.microsoft.com/office/powerpoint/2010/main" val="461956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34</a:t>
            </a:fld>
            <a:endParaRPr lang="en-US"/>
          </a:p>
        </p:txBody>
      </p:sp>
    </p:spTree>
    <p:extLst>
      <p:ext uri="{BB962C8B-B14F-4D97-AF65-F5344CB8AC3E}">
        <p14:creationId xmlns:p14="http://schemas.microsoft.com/office/powerpoint/2010/main" val="855713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liberty, and the pursuit of happiness” </a:t>
            </a:r>
          </a:p>
        </p:txBody>
      </p:sp>
      <p:sp>
        <p:nvSpPr>
          <p:cNvPr id="4" name="Slide Number Placeholder 3"/>
          <p:cNvSpPr>
            <a:spLocks noGrp="1"/>
          </p:cNvSpPr>
          <p:nvPr>
            <p:ph type="sldNum" sz="quarter" idx="10"/>
          </p:nvPr>
        </p:nvSpPr>
        <p:spPr/>
        <p:txBody>
          <a:bodyPr/>
          <a:lstStyle/>
          <a:p>
            <a:fld id="{CA240EC0-7D8D-4947-A510-8FCD1D1D555B}" type="slidenum">
              <a:rPr lang="en-US" smtClean="0"/>
              <a:t>35</a:t>
            </a:fld>
            <a:endParaRPr lang="en-US"/>
          </a:p>
        </p:txBody>
      </p:sp>
    </p:spTree>
    <p:extLst>
      <p:ext uri="{BB962C8B-B14F-4D97-AF65-F5344CB8AC3E}">
        <p14:creationId xmlns:p14="http://schemas.microsoft.com/office/powerpoint/2010/main" val="428897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36</a:t>
            </a:fld>
            <a:endParaRPr lang="en-US"/>
          </a:p>
        </p:txBody>
      </p:sp>
    </p:spTree>
    <p:extLst>
      <p:ext uri="{BB962C8B-B14F-4D97-AF65-F5344CB8AC3E}">
        <p14:creationId xmlns:p14="http://schemas.microsoft.com/office/powerpoint/2010/main" val="275142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37</a:t>
            </a:fld>
            <a:endParaRPr lang="en-US"/>
          </a:p>
        </p:txBody>
      </p:sp>
    </p:spTree>
    <p:extLst>
      <p:ext uri="{BB962C8B-B14F-4D97-AF65-F5344CB8AC3E}">
        <p14:creationId xmlns:p14="http://schemas.microsoft.com/office/powerpoint/2010/main" val="4019536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38</a:t>
            </a:fld>
            <a:endParaRPr lang="en-US"/>
          </a:p>
        </p:txBody>
      </p:sp>
    </p:spTree>
    <p:extLst>
      <p:ext uri="{BB962C8B-B14F-4D97-AF65-F5344CB8AC3E}">
        <p14:creationId xmlns:p14="http://schemas.microsoft.com/office/powerpoint/2010/main" val="703268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39</a:t>
            </a:fld>
            <a:endParaRPr lang="en-US"/>
          </a:p>
        </p:txBody>
      </p:sp>
    </p:spTree>
    <p:extLst>
      <p:ext uri="{BB962C8B-B14F-4D97-AF65-F5344CB8AC3E}">
        <p14:creationId xmlns:p14="http://schemas.microsoft.com/office/powerpoint/2010/main" val="3873312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fast</a:t>
            </a:r>
            <a:r>
              <a:rPr lang="en-US"/>
              <a:t>-forward </a:t>
            </a:r>
            <a:r>
              <a:rPr lang="en-US" dirty="0"/>
              <a:t>to 1440. We are programmed to look for a shared vision of the good, a shared purpose, and a shared way of life. We naturally feel that the sharing should encompass our society. </a:t>
            </a:r>
          </a:p>
        </p:txBody>
      </p:sp>
      <p:sp>
        <p:nvSpPr>
          <p:cNvPr id="4" name="Slide Number Placeholder 3"/>
          <p:cNvSpPr>
            <a:spLocks noGrp="1"/>
          </p:cNvSpPr>
          <p:nvPr>
            <p:ph type="sldNum" sz="quarter" idx="10"/>
          </p:nvPr>
        </p:nvSpPr>
        <p:spPr/>
        <p:txBody>
          <a:bodyPr/>
          <a:lstStyle/>
          <a:p>
            <a:fld id="{CA240EC0-7D8D-4947-A510-8FCD1D1D555B}" type="slidenum">
              <a:rPr lang="en-US" smtClean="0"/>
              <a:t>4</a:t>
            </a:fld>
            <a:endParaRPr lang="en-US"/>
          </a:p>
        </p:txBody>
      </p:sp>
    </p:spTree>
    <p:extLst>
      <p:ext uri="{BB962C8B-B14F-4D97-AF65-F5344CB8AC3E}">
        <p14:creationId xmlns:p14="http://schemas.microsoft.com/office/powerpoint/2010/main" val="3885144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40</a:t>
            </a:fld>
            <a:endParaRPr lang="en-US"/>
          </a:p>
        </p:txBody>
      </p:sp>
    </p:spTree>
    <p:extLst>
      <p:ext uri="{BB962C8B-B14F-4D97-AF65-F5344CB8AC3E}">
        <p14:creationId xmlns:p14="http://schemas.microsoft.com/office/powerpoint/2010/main" val="18890317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42</a:t>
            </a:fld>
            <a:endParaRPr lang="en-US"/>
          </a:p>
        </p:txBody>
      </p:sp>
    </p:spTree>
    <p:extLst>
      <p:ext uri="{BB962C8B-B14F-4D97-AF65-F5344CB8AC3E}">
        <p14:creationId xmlns:p14="http://schemas.microsoft.com/office/powerpoint/2010/main" val="28344261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43</a:t>
            </a:fld>
            <a:endParaRPr lang="en-US"/>
          </a:p>
        </p:txBody>
      </p:sp>
    </p:spTree>
    <p:extLst>
      <p:ext uri="{BB962C8B-B14F-4D97-AF65-F5344CB8AC3E}">
        <p14:creationId xmlns:p14="http://schemas.microsoft.com/office/powerpoint/2010/main" val="28006723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47</a:t>
            </a:fld>
            <a:endParaRPr lang="en-US"/>
          </a:p>
        </p:txBody>
      </p:sp>
    </p:spTree>
    <p:extLst>
      <p:ext uri="{BB962C8B-B14F-4D97-AF65-F5344CB8AC3E}">
        <p14:creationId xmlns:p14="http://schemas.microsoft.com/office/powerpoint/2010/main" val="9039147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48</a:t>
            </a:fld>
            <a:endParaRPr lang="en-US"/>
          </a:p>
        </p:txBody>
      </p:sp>
    </p:spTree>
    <p:extLst>
      <p:ext uri="{BB962C8B-B14F-4D97-AF65-F5344CB8AC3E}">
        <p14:creationId xmlns:p14="http://schemas.microsoft.com/office/powerpoint/2010/main" val="3590829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49</a:t>
            </a:fld>
            <a:endParaRPr lang="en-US"/>
          </a:p>
        </p:txBody>
      </p:sp>
    </p:spTree>
    <p:extLst>
      <p:ext uri="{BB962C8B-B14F-4D97-AF65-F5344CB8AC3E}">
        <p14:creationId xmlns:p14="http://schemas.microsoft.com/office/powerpoint/2010/main" val="32741746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work I have shown that Smith and friends established a political meaning of “liberal” </a:t>
            </a:r>
          </a:p>
        </p:txBody>
      </p:sp>
      <p:sp>
        <p:nvSpPr>
          <p:cNvPr id="4" name="Slide Number Placeholder 3"/>
          <p:cNvSpPr>
            <a:spLocks noGrp="1"/>
          </p:cNvSpPr>
          <p:nvPr>
            <p:ph type="sldNum" sz="quarter" idx="10"/>
          </p:nvPr>
        </p:nvSpPr>
        <p:spPr/>
        <p:txBody>
          <a:bodyPr/>
          <a:lstStyle/>
          <a:p>
            <a:fld id="{CA240EC0-7D8D-4947-A510-8FCD1D1D555B}" type="slidenum">
              <a:rPr lang="en-US" smtClean="0"/>
              <a:t>50</a:t>
            </a:fld>
            <a:endParaRPr lang="en-US"/>
          </a:p>
        </p:txBody>
      </p:sp>
    </p:spTree>
    <p:extLst>
      <p:ext uri="{BB962C8B-B14F-4D97-AF65-F5344CB8AC3E}">
        <p14:creationId xmlns:p14="http://schemas.microsoft.com/office/powerpoint/2010/main" val="6488647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51</a:t>
            </a:fld>
            <a:endParaRPr lang="en-US"/>
          </a:p>
        </p:txBody>
      </p:sp>
    </p:spTree>
    <p:extLst>
      <p:ext uri="{BB962C8B-B14F-4D97-AF65-F5344CB8AC3E}">
        <p14:creationId xmlns:p14="http://schemas.microsoft.com/office/powerpoint/2010/main" val="8545213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52</a:t>
            </a:fld>
            <a:endParaRPr lang="en-US"/>
          </a:p>
        </p:txBody>
      </p:sp>
    </p:spTree>
    <p:extLst>
      <p:ext uri="{BB962C8B-B14F-4D97-AF65-F5344CB8AC3E}">
        <p14:creationId xmlns:p14="http://schemas.microsoft.com/office/powerpoint/2010/main" val="1339369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Smith spoke of “the liberal plan…”</a:t>
            </a:r>
          </a:p>
          <a:p>
            <a:r>
              <a:rPr lang="en-US" dirty="0"/>
              <a:t>When we speak of the 17</a:t>
            </a:r>
            <a:r>
              <a:rPr lang="en-US" baseline="30000" dirty="0"/>
              <a:t>th</a:t>
            </a:r>
            <a:r>
              <a:rPr lang="en-US" dirty="0"/>
              <a:t>, 18</a:t>
            </a:r>
            <a:r>
              <a:rPr lang="en-US" baseline="30000" dirty="0"/>
              <a:t>th</a:t>
            </a:r>
            <a:r>
              <a:rPr lang="en-US" dirty="0"/>
              <a:t>, and 19</a:t>
            </a:r>
            <a:r>
              <a:rPr lang="en-US" baseline="30000" dirty="0"/>
              <a:t>th</a:t>
            </a:r>
            <a:r>
              <a:rPr lang="en-US" dirty="0"/>
              <a:t> centuries as “the liberal period” we mean that movement was in the liberal direction, we don’t mean a period of comprehensive liberalism. Up to the 1880s or so there was an ascendancy of liberal sensibilities. </a:t>
            </a:r>
          </a:p>
        </p:txBody>
      </p:sp>
      <p:sp>
        <p:nvSpPr>
          <p:cNvPr id="4" name="Slide Number Placeholder 3"/>
          <p:cNvSpPr>
            <a:spLocks noGrp="1"/>
          </p:cNvSpPr>
          <p:nvPr>
            <p:ph type="sldNum" sz="quarter" idx="10"/>
          </p:nvPr>
        </p:nvSpPr>
        <p:spPr/>
        <p:txBody>
          <a:bodyPr/>
          <a:lstStyle/>
          <a:p>
            <a:fld id="{CA240EC0-7D8D-4947-A510-8FCD1D1D555B}" type="slidenum">
              <a:rPr lang="en-US" smtClean="0"/>
              <a:t>53</a:t>
            </a:fld>
            <a:endParaRPr lang="en-US"/>
          </a:p>
        </p:txBody>
      </p:sp>
    </p:spTree>
    <p:extLst>
      <p:ext uri="{BB962C8B-B14F-4D97-AF65-F5344CB8AC3E}">
        <p14:creationId xmlns:p14="http://schemas.microsoft.com/office/powerpoint/2010/main" val="344894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societies inculcate shared understandings of the sacred things in life, producing conformity and uniformity in the higher things. The lower, mundane things of life are understood to serve the higher things. Again we see the impetus toward cohesionism. </a:t>
            </a:r>
          </a:p>
        </p:txBody>
      </p:sp>
      <p:sp>
        <p:nvSpPr>
          <p:cNvPr id="4" name="Slide Number Placeholder 3"/>
          <p:cNvSpPr>
            <a:spLocks noGrp="1"/>
          </p:cNvSpPr>
          <p:nvPr>
            <p:ph type="sldNum" sz="quarter" idx="10"/>
          </p:nvPr>
        </p:nvSpPr>
        <p:spPr/>
        <p:txBody>
          <a:bodyPr/>
          <a:lstStyle/>
          <a:p>
            <a:fld id="{CA240EC0-7D8D-4947-A510-8FCD1D1D555B}" type="slidenum">
              <a:rPr lang="en-US" smtClean="0"/>
              <a:t>5</a:t>
            </a:fld>
            <a:endParaRPr lang="en-US"/>
          </a:p>
        </p:txBody>
      </p:sp>
    </p:spTree>
    <p:extLst>
      <p:ext uri="{BB962C8B-B14F-4D97-AF65-F5344CB8AC3E}">
        <p14:creationId xmlns:p14="http://schemas.microsoft.com/office/powerpoint/2010/main" val="38851443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said that the basic principles were “plain…”</a:t>
            </a:r>
          </a:p>
        </p:txBody>
      </p:sp>
      <p:sp>
        <p:nvSpPr>
          <p:cNvPr id="4" name="Slide Number Placeholder 3"/>
          <p:cNvSpPr>
            <a:spLocks noGrp="1"/>
          </p:cNvSpPr>
          <p:nvPr>
            <p:ph type="sldNum" sz="quarter" idx="10"/>
          </p:nvPr>
        </p:nvSpPr>
        <p:spPr/>
        <p:txBody>
          <a:bodyPr/>
          <a:lstStyle/>
          <a:p>
            <a:fld id="{CA240EC0-7D8D-4947-A510-8FCD1D1D555B}" type="slidenum">
              <a:rPr lang="en-US" smtClean="0"/>
              <a:t>54</a:t>
            </a:fld>
            <a:endParaRPr lang="en-US"/>
          </a:p>
        </p:txBody>
      </p:sp>
    </p:spTree>
    <p:extLst>
      <p:ext uri="{BB962C8B-B14F-4D97-AF65-F5344CB8AC3E}">
        <p14:creationId xmlns:p14="http://schemas.microsoft.com/office/powerpoint/2010/main" val="21512924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55</a:t>
            </a:fld>
            <a:endParaRPr lang="en-US"/>
          </a:p>
        </p:txBody>
      </p:sp>
    </p:spTree>
    <p:extLst>
      <p:ext uri="{BB962C8B-B14F-4D97-AF65-F5344CB8AC3E}">
        <p14:creationId xmlns:p14="http://schemas.microsoft.com/office/powerpoint/2010/main" val="17169849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56</a:t>
            </a:fld>
            <a:endParaRPr lang="en-US"/>
          </a:p>
        </p:txBody>
      </p:sp>
    </p:spTree>
    <p:extLst>
      <p:ext uri="{BB962C8B-B14F-4D97-AF65-F5344CB8AC3E}">
        <p14:creationId xmlns:p14="http://schemas.microsoft.com/office/powerpoint/2010/main" val="23758987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57</a:t>
            </a:fld>
            <a:endParaRPr lang="en-US"/>
          </a:p>
        </p:txBody>
      </p:sp>
    </p:spTree>
    <p:extLst>
      <p:ext uri="{BB962C8B-B14F-4D97-AF65-F5344CB8AC3E}">
        <p14:creationId xmlns:p14="http://schemas.microsoft.com/office/powerpoint/2010/main" val="1417270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British experience is central. We should come to terms with that. </a:t>
            </a:r>
          </a:p>
        </p:txBody>
      </p:sp>
      <p:sp>
        <p:nvSpPr>
          <p:cNvPr id="4" name="Slide Number Placeholder 3"/>
          <p:cNvSpPr>
            <a:spLocks noGrp="1"/>
          </p:cNvSpPr>
          <p:nvPr>
            <p:ph type="sldNum" sz="quarter" idx="10"/>
          </p:nvPr>
        </p:nvSpPr>
        <p:spPr/>
        <p:txBody>
          <a:bodyPr/>
          <a:lstStyle/>
          <a:p>
            <a:fld id="{CA240EC0-7D8D-4947-A510-8FCD1D1D555B}" type="slidenum">
              <a:rPr lang="en-US" smtClean="0"/>
              <a:t>58</a:t>
            </a:fld>
            <a:endParaRPr lang="en-US"/>
          </a:p>
        </p:txBody>
      </p:sp>
    </p:spTree>
    <p:extLst>
      <p:ext uri="{BB962C8B-B14F-4D97-AF65-F5344CB8AC3E}">
        <p14:creationId xmlns:p14="http://schemas.microsoft.com/office/powerpoint/2010/main" val="573625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1880, liberalism declined quite suddenly. </a:t>
            </a:r>
          </a:p>
          <a:p>
            <a:endParaRPr lang="en-US" dirty="0"/>
          </a:p>
        </p:txBody>
      </p:sp>
      <p:sp>
        <p:nvSpPr>
          <p:cNvPr id="4" name="Slide Number Placeholder 3"/>
          <p:cNvSpPr>
            <a:spLocks noGrp="1"/>
          </p:cNvSpPr>
          <p:nvPr>
            <p:ph type="sldNum" sz="quarter" idx="10"/>
          </p:nvPr>
        </p:nvSpPr>
        <p:spPr/>
        <p:txBody>
          <a:bodyPr/>
          <a:lstStyle/>
          <a:p>
            <a:fld id="{CA240EC0-7D8D-4947-A510-8FCD1D1D555B}" type="slidenum">
              <a:rPr lang="en-US" smtClean="0"/>
              <a:t>61</a:t>
            </a:fld>
            <a:endParaRPr lang="en-US"/>
          </a:p>
        </p:txBody>
      </p:sp>
    </p:spTree>
    <p:extLst>
      <p:ext uri="{BB962C8B-B14F-4D97-AF65-F5344CB8AC3E}">
        <p14:creationId xmlns:p14="http://schemas.microsoft.com/office/powerpoint/2010/main" val="8553076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thought shifted dramatically, toward the governmentalization of social affairs, as reflected in the </a:t>
            </a:r>
            <a:r>
              <a:rPr lang="en-US" dirty="0" err="1"/>
              <a:t>ngrams</a:t>
            </a:r>
            <a:r>
              <a:rPr lang="en-US" dirty="0"/>
              <a:t> of these phrases. </a:t>
            </a:r>
          </a:p>
        </p:txBody>
      </p:sp>
      <p:sp>
        <p:nvSpPr>
          <p:cNvPr id="4" name="Slide Number Placeholder 3"/>
          <p:cNvSpPr>
            <a:spLocks noGrp="1"/>
          </p:cNvSpPr>
          <p:nvPr>
            <p:ph type="sldNum" sz="quarter" idx="10"/>
          </p:nvPr>
        </p:nvSpPr>
        <p:spPr/>
        <p:txBody>
          <a:bodyPr/>
          <a:lstStyle/>
          <a:p>
            <a:fld id="{CA240EC0-7D8D-4947-A510-8FCD1D1D555B}" type="slidenum">
              <a:rPr lang="en-US" smtClean="0"/>
              <a:t>62</a:t>
            </a:fld>
            <a:endParaRPr lang="en-US"/>
          </a:p>
        </p:txBody>
      </p:sp>
    </p:spTree>
    <p:extLst>
      <p:ext uri="{BB962C8B-B14F-4D97-AF65-F5344CB8AC3E}">
        <p14:creationId xmlns:p14="http://schemas.microsoft.com/office/powerpoint/2010/main" val="15528661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governmentalization rapidly advanced, and kept on advancing. </a:t>
            </a:r>
          </a:p>
        </p:txBody>
      </p:sp>
      <p:sp>
        <p:nvSpPr>
          <p:cNvPr id="4" name="Slide Number Placeholder 3"/>
          <p:cNvSpPr>
            <a:spLocks noGrp="1"/>
          </p:cNvSpPr>
          <p:nvPr>
            <p:ph type="sldNum" sz="quarter" idx="10"/>
          </p:nvPr>
        </p:nvSpPr>
        <p:spPr/>
        <p:txBody>
          <a:bodyPr/>
          <a:lstStyle/>
          <a:p>
            <a:fld id="{CA240EC0-7D8D-4947-A510-8FCD1D1D555B}" type="slidenum">
              <a:rPr lang="en-US" smtClean="0"/>
              <a:t>63</a:t>
            </a:fld>
            <a:endParaRPr lang="en-US"/>
          </a:p>
        </p:txBody>
      </p:sp>
    </p:spTree>
    <p:extLst>
      <p:ext uri="{BB962C8B-B14F-4D97-AF65-F5344CB8AC3E}">
        <p14:creationId xmlns:p14="http://schemas.microsoft.com/office/powerpoint/2010/main" val="22133380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central terms of liberal civilization changed or lost meaning, notable the word “liberal” itself.</a:t>
            </a:r>
          </a:p>
        </p:txBody>
      </p:sp>
      <p:sp>
        <p:nvSpPr>
          <p:cNvPr id="4" name="Slide Number Placeholder 3"/>
          <p:cNvSpPr>
            <a:spLocks noGrp="1"/>
          </p:cNvSpPr>
          <p:nvPr>
            <p:ph type="sldNum" sz="quarter" idx="10"/>
          </p:nvPr>
        </p:nvSpPr>
        <p:spPr/>
        <p:txBody>
          <a:bodyPr/>
          <a:lstStyle/>
          <a:p>
            <a:fld id="{CA240EC0-7D8D-4947-A510-8FCD1D1D555B}" type="slidenum">
              <a:rPr lang="en-US" smtClean="0"/>
              <a:t>64</a:t>
            </a:fld>
            <a:endParaRPr lang="en-US"/>
          </a:p>
        </p:txBody>
      </p:sp>
    </p:spTree>
    <p:extLst>
      <p:ext uri="{BB962C8B-B14F-4D97-AF65-F5344CB8AC3E}">
        <p14:creationId xmlns:p14="http://schemas.microsoft.com/office/powerpoint/2010/main" val="24073102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website Ryan </a:t>
            </a:r>
            <a:r>
              <a:rPr lang="en-US" dirty="0" err="1"/>
              <a:t>Daza</a:t>
            </a:r>
            <a:r>
              <a:rPr lang="en-US" dirty="0"/>
              <a:t> and I have created </a:t>
            </a:r>
            <a:r>
              <a:rPr lang="en-US" dirty="0" err="1"/>
              <a:t>compedia</a:t>
            </a:r>
            <a:r>
              <a:rPr lang="en-US" dirty="0"/>
              <a:t> of quotations showing the semantic changes and the reactions to the changes.</a:t>
            </a:r>
          </a:p>
        </p:txBody>
      </p:sp>
      <p:sp>
        <p:nvSpPr>
          <p:cNvPr id="4" name="Slide Number Placeholder 3"/>
          <p:cNvSpPr>
            <a:spLocks noGrp="1"/>
          </p:cNvSpPr>
          <p:nvPr>
            <p:ph type="sldNum" sz="quarter" idx="10"/>
          </p:nvPr>
        </p:nvSpPr>
        <p:spPr/>
        <p:txBody>
          <a:bodyPr/>
          <a:lstStyle/>
          <a:p>
            <a:fld id="{CA240EC0-7D8D-4947-A510-8FCD1D1D555B}" type="slidenum">
              <a:rPr lang="en-US" smtClean="0"/>
              <a:t>65</a:t>
            </a:fld>
            <a:endParaRPr lang="en-US"/>
          </a:p>
        </p:txBody>
      </p:sp>
    </p:spTree>
    <p:extLst>
      <p:ext uri="{BB962C8B-B14F-4D97-AF65-F5344CB8AC3E}">
        <p14:creationId xmlns:p14="http://schemas.microsoft.com/office/powerpoint/2010/main" val="99131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printing press empowered intellectuals to innovate and criticize traditional power.</a:t>
            </a:r>
          </a:p>
          <a:p>
            <a:r>
              <a:rPr lang="en-US" dirty="0"/>
              <a:t>There came innovation and secession from Roman Catholicism. But cohesionism was still the plan, just a different religious doctrine.</a:t>
            </a:r>
          </a:p>
          <a:p>
            <a:r>
              <a:rPr lang="en-US" dirty="0" err="1"/>
              <a:t>Cuius</a:t>
            </a:r>
            <a:r>
              <a:rPr lang="en-US" dirty="0"/>
              <a:t> </a:t>
            </a:r>
            <a:r>
              <a:rPr lang="en-US" dirty="0" err="1"/>
              <a:t>regio</a:t>
            </a:r>
            <a:r>
              <a:rPr lang="en-US" dirty="0"/>
              <a:t>, </a:t>
            </a:r>
            <a:r>
              <a:rPr lang="en-US" dirty="0" err="1"/>
              <a:t>eius</a:t>
            </a:r>
            <a:r>
              <a:rPr lang="en-US" dirty="0"/>
              <a:t> </a:t>
            </a:r>
            <a:r>
              <a:rPr lang="en-US" dirty="0" err="1"/>
              <a:t>religio</a:t>
            </a:r>
            <a:r>
              <a:rPr lang="en-US" dirty="0"/>
              <a:t> COO-IUS REGIO AY-IUS RELIGIO. Whose realm, his religion.</a:t>
            </a:r>
          </a:p>
          <a:p>
            <a:r>
              <a:rPr lang="en-US" dirty="0"/>
              <a:t>People butchered each other in wars of religion, fighting over the ring of power.</a:t>
            </a:r>
          </a:p>
          <a:p>
            <a:r>
              <a:rPr lang="en-US" dirty="0"/>
              <a:t>Some intellectuals promoted religious toleration.</a:t>
            </a:r>
          </a:p>
          <a:p>
            <a:r>
              <a:rPr lang="en-US" dirty="0"/>
              <a:t>Then, liberty of religion, even a free market in churches and religion.</a:t>
            </a:r>
          </a:p>
          <a:p>
            <a:r>
              <a:rPr lang="en-US" dirty="0"/>
              <a:t>And then, a free-market, period. The separation of High Things and State.</a:t>
            </a:r>
          </a:p>
          <a:p>
            <a:r>
              <a:rPr lang="en-US" dirty="0"/>
              <a:t>Meanwhile, we had the rise of the nation-state. </a:t>
            </a:r>
          </a:p>
        </p:txBody>
      </p:sp>
      <p:sp>
        <p:nvSpPr>
          <p:cNvPr id="4" name="Slide Number Placeholder 3"/>
          <p:cNvSpPr>
            <a:spLocks noGrp="1"/>
          </p:cNvSpPr>
          <p:nvPr>
            <p:ph type="sldNum" sz="quarter" idx="10"/>
          </p:nvPr>
        </p:nvSpPr>
        <p:spPr/>
        <p:txBody>
          <a:bodyPr/>
          <a:lstStyle/>
          <a:p>
            <a:fld id="{CA240EC0-7D8D-4947-A510-8FCD1D1D555B}" type="slidenum">
              <a:rPr lang="en-US" smtClean="0"/>
              <a:t>6</a:t>
            </a:fld>
            <a:endParaRPr lang="en-US"/>
          </a:p>
        </p:txBody>
      </p:sp>
    </p:spTree>
    <p:extLst>
      <p:ext uri="{BB962C8B-B14F-4D97-AF65-F5344CB8AC3E}">
        <p14:creationId xmlns:p14="http://schemas.microsoft.com/office/powerpoint/2010/main" val="12004248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“Liberal” changed or lost meaning. In fact, people spoke of a “new liberalism”, and others had to resort to speaking of “old liberalism.” </a:t>
            </a:r>
          </a:p>
        </p:txBody>
      </p:sp>
      <p:sp>
        <p:nvSpPr>
          <p:cNvPr id="4" name="Slide Number Placeholder 3"/>
          <p:cNvSpPr>
            <a:spLocks noGrp="1"/>
          </p:cNvSpPr>
          <p:nvPr>
            <p:ph type="sldNum" sz="quarter" idx="10"/>
          </p:nvPr>
        </p:nvSpPr>
        <p:spPr/>
        <p:txBody>
          <a:bodyPr/>
          <a:lstStyle/>
          <a:p>
            <a:fld id="{CA240EC0-7D8D-4947-A510-8FCD1D1D555B}" type="slidenum">
              <a:rPr lang="en-US" smtClean="0"/>
              <a:t>66</a:t>
            </a:fld>
            <a:endParaRPr lang="en-US"/>
          </a:p>
        </p:txBody>
      </p:sp>
    </p:spTree>
    <p:extLst>
      <p:ext uri="{BB962C8B-B14F-4D97-AF65-F5344CB8AC3E}">
        <p14:creationId xmlns:p14="http://schemas.microsoft.com/office/powerpoint/2010/main" val="30591466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useful to think of three faces of liberalism… </a:t>
            </a:r>
          </a:p>
        </p:txBody>
      </p:sp>
      <p:sp>
        <p:nvSpPr>
          <p:cNvPr id="4" name="Slide Number Placeholder 3"/>
          <p:cNvSpPr>
            <a:spLocks noGrp="1"/>
          </p:cNvSpPr>
          <p:nvPr>
            <p:ph type="sldNum" sz="quarter" idx="10"/>
          </p:nvPr>
        </p:nvSpPr>
        <p:spPr/>
        <p:txBody>
          <a:bodyPr/>
          <a:lstStyle/>
          <a:p>
            <a:fld id="{CA240EC0-7D8D-4947-A510-8FCD1D1D555B}" type="slidenum">
              <a:rPr lang="en-US" smtClean="0"/>
              <a:t>67</a:t>
            </a:fld>
            <a:endParaRPr lang="en-US"/>
          </a:p>
        </p:txBody>
      </p:sp>
    </p:spTree>
    <p:extLst>
      <p:ext uri="{BB962C8B-B14F-4D97-AF65-F5344CB8AC3E}">
        <p14:creationId xmlns:p14="http://schemas.microsoft.com/office/powerpoint/2010/main" val="26975005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Left-liberals often say that they are true to the values of the original liberalism, it’s just that conditions have changed, and the new conditions call for different policies to serve those enduring values: liberalism </a:t>
            </a:r>
            <a:r>
              <a:rPr lang="en-US" dirty="0">
                <a:sym typeface="Wingdings"/>
              </a:rPr>
              <a:t></a:t>
            </a:r>
            <a:r>
              <a:rPr lang="en-US" dirty="0"/>
              <a:t> leftism</a:t>
            </a:r>
          </a:p>
          <a:p>
            <a:r>
              <a:rPr lang="en-US" dirty="0"/>
              <a:t>I don’t buy that. I see fundamental tension between liberalism 1.0 and leftism.</a:t>
            </a:r>
          </a:p>
        </p:txBody>
      </p:sp>
      <p:sp>
        <p:nvSpPr>
          <p:cNvPr id="4" name="Slide Number Placeholder 3"/>
          <p:cNvSpPr>
            <a:spLocks noGrp="1"/>
          </p:cNvSpPr>
          <p:nvPr>
            <p:ph type="sldNum" sz="quarter" idx="10"/>
          </p:nvPr>
        </p:nvSpPr>
        <p:spPr/>
        <p:txBody>
          <a:bodyPr/>
          <a:lstStyle/>
          <a:p>
            <a:fld id="{CA240EC0-7D8D-4947-A510-8FCD1D1D555B}" type="slidenum">
              <a:rPr lang="en-US" smtClean="0"/>
              <a:t>68</a:t>
            </a:fld>
            <a:endParaRPr lang="en-US"/>
          </a:p>
        </p:txBody>
      </p:sp>
    </p:spTree>
    <p:extLst>
      <p:ext uri="{BB962C8B-B14F-4D97-AF65-F5344CB8AC3E}">
        <p14:creationId xmlns:p14="http://schemas.microsoft.com/office/powerpoint/2010/main" val="36832369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leftism indulges a cohesionism within us from the ancestral band. </a:t>
            </a:r>
          </a:p>
        </p:txBody>
      </p:sp>
      <p:sp>
        <p:nvSpPr>
          <p:cNvPr id="4" name="Slide Number Placeholder 3"/>
          <p:cNvSpPr>
            <a:spLocks noGrp="1"/>
          </p:cNvSpPr>
          <p:nvPr>
            <p:ph type="sldNum" sz="quarter" idx="10"/>
          </p:nvPr>
        </p:nvSpPr>
        <p:spPr/>
        <p:txBody>
          <a:bodyPr/>
          <a:lstStyle/>
          <a:p>
            <a:fld id="{CA240EC0-7D8D-4947-A510-8FCD1D1D555B}" type="slidenum">
              <a:rPr lang="en-US" smtClean="0"/>
              <a:t>69</a:t>
            </a:fld>
            <a:endParaRPr lang="en-US"/>
          </a:p>
        </p:txBody>
      </p:sp>
    </p:spTree>
    <p:extLst>
      <p:ext uri="{BB962C8B-B14F-4D97-AF65-F5344CB8AC3E}">
        <p14:creationId xmlns:p14="http://schemas.microsoft.com/office/powerpoint/2010/main" val="38636123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Hayek’s atavism thesis about modern politics, that modern politics of the democratic nation-state have clicked into a powerful but misguided cohesionist penchant, and promotes the governmentalization of social affairs. </a:t>
            </a:r>
          </a:p>
        </p:txBody>
      </p:sp>
      <p:sp>
        <p:nvSpPr>
          <p:cNvPr id="4" name="Slide Number Placeholder 3"/>
          <p:cNvSpPr>
            <a:spLocks noGrp="1"/>
          </p:cNvSpPr>
          <p:nvPr>
            <p:ph type="sldNum" sz="quarter" idx="10"/>
          </p:nvPr>
        </p:nvSpPr>
        <p:spPr/>
        <p:txBody>
          <a:bodyPr/>
          <a:lstStyle/>
          <a:p>
            <a:fld id="{CA240EC0-7D8D-4947-A510-8FCD1D1D555B}" type="slidenum">
              <a:rPr lang="en-US" smtClean="0"/>
              <a:t>70</a:t>
            </a:fld>
            <a:endParaRPr lang="en-US"/>
          </a:p>
        </p:txBody>
      </p:sp>
    </p:spTree>
    <p:extLst>
      <p:ext uri="{BB962C8B-B14F-4D97-AF65-F5344CB8AC3E}">
        <p14:creationId xmlns:p14="http://schemas.microsoft.com/office/powerpoint/2010/main" val="17375518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manner we see the left as a reaction to the discohesion within the liberal polity, and as looking to restore social cohesion through governmentalization. </a:t>
            </a:r>
          </a:p>
        </p:txBody>
      </p:sp>
      <p:sp>
        <p:nvSpPr>
          <p:cNvPr id="4" name="Slide Number Placeholder 3"/>
          <p:cNvSpPr>
            <a:spLocks noGrp="1"/>
          </p:cNvSpPr>
          <p:nvPr>
            <p:ph type="sldNum" sz="quarter" idx="10"/>
          </p:nvPr>
        </p:nvSpPr>
        <p:spPr/>
        <p:txBody>
          <a:bodyPr/>
          <a:lstStyle/>
          <a:p>
            <a:fld id="{CA240EC0-7D8D-4947-A510-8FCD1D1D555B}" type="slidenum">
              <a:rPr lang="en-US" smtClean="0"/>
              <a:t>71</a:t>
            </a:fld>
            <a:endParaRPr lang="en-US"/>
          </a:p>
        </p:txBody>
      </p:sp>
    </p:spTree>
    <p:extLst>
      <p:ext uri="{BB962C8B-B14F-4D97-AF65-F5344CB8AC3E}">
        <p14:creationId xmlns:p14="http://schemas.microsoft.com/office/powerpoint/2010/main" val="35843681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fundamental tension can be seen in many dimensions… </a:t>
            </a:r>
          </a:p>
          <a:p>
            <a:r>
              <a:rPr lang="en-US" dirty="0"/>
              <a:t>IT WASN’T FOR NOTHING THAT HAYEK TITLED HE APPEAL AGAINST DEMOCRATIC SOCIALISM THE ROAD TO SERFDOM.</a:t>
            </a:r>
          </a:p>
        </p:txBody>
      </p:sp>
      <p:sp>
        <p:nvSpPr>
          <p:cNvPr id="4" name="Slide Number Placeholder 3"/>
          <p:cNvSpPr>
            <a:spLocks noGrp="1"/>
          </p:cNvSpPr>
          <p:nvPr>
            <p:ph type="sldNum" sz="quarter" idx="10"/>
          </p:nvPr>
        </p:nvSpPr>
        <p:spPr/>
        <p:txBody>
          <a:bodyPr/>
          <a:lstStyle/>
          <a:p>
            <a:fld id="{CA240EC0-7D8D-4947-A510-8FCD1D1D555B}" type="slidenum">
              <a:rPr lang="en-US" smtClean="0"/>
              <a:t>72</a:t>
            </a:fld>
            <a:endParaRPr lang="en-US"/>
          </a:p>
        </p:txBody>
      </p:sp>
    </p:spTree>
    <p:extLst>
      <p:ext uri="{BB962C8B-B14F-4D97-AF65-F5344CB8AC3E}">
        <p14:creationId xmlns:p14="http://schemas.microsoft.com/office/powerpoint/2010/main" val="38516320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And the fundamental tension can be seen in still other matters of political sensibilities… </a:t>
            </a: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3554" eaLnBrk="0" hangingPunct="0">
              <a:defRPr sz="2300">
                <a:solidFill>
                  <a:schemeClr val="tx1"/>
                </a:solidFill>
                <a:latin typeface="Arial" charset="0"/>
                <a:ea typeface="ＭＳ Ｐゴシック" charset="0"/>
                <a:cs typeface="ＭＳ Ｐゴシック" charset="0"/>
              </a:defRPr>
            </a:lvl1pPr>
            <a:lvl2pPr marL="719770" indent="-276835" defTabSz="913554" eaLnBrk="0" hangingPunct="0">
              <a:defRPr sz="2300">
                <a:solidFill>
                  <a:schemeClr val="tx1"/>
                </a:solidFill>
                <a:latin typeface="Arial" charset="0"/>
                <a:ea typeface="ＭＳ Ｐゴシック" charset="0"/>
              </a:defRPr>
            </a:lvl2pPr>
            <a:lvl3pPr marL="1107338" indent="-221468" defTabSz="913554" eaLnBrk="0" hangingPunct="0">
              <a:defRPr sz="2300">
                <a:solidFill>
                  <a:schemeClr val="tx1"/>
                </a:solidFill>
                <a:latin typeface="Arial" charset="0"/>
                <a:ea typeface="ＭＳ Ｐゴシック" charset="0"/>
              </a:defRPr>
            </a:lvl3pPr>
            <a:lvl4pPr marL="1550274" indent="-221468" defTabSz="913554" eaLnBrk="0" hangingPunct="0">
              <a:defRPr sz="2300">
                <a:solidFill>
                  <a:schemeClr val="tx1"/>
                </a:solidFill>
                <a:latin typeface="Arial" charset="0"/>
                <a:ea typeface="ＭＳ Ｐゴシック" charset="0"/>
              </a:defRPr>
            </a:lvl4pPr>
            <a:lvl5pPr marL="1993209" indent="-221468" defTabSz="913554" eaLnBrk="0" hangingPunct="0">
              <a:defRPr sz="2300">
                <a:solidFill>
                  <a:schemeClr val="tx1"/>
                </a:solidFill>
                <a:latin typeface="Arial" charset="0"/>
                <a:ea typeface="ＭＳ Ｐゴシック" charset="0"/>
              </a:defRPr>
            </a:lvl5pPr>
            <a:lvl6pPr marL="2436144" indent="-221468" defTabSz="913554" eaLnBrk="0" fontAlgn="base" hangingPunct="0">
              <a:spcBef>
                <a:spcPct val="0"/>
              </a:spcBef>
              <a:spcAft>
                <a:spcPct val="0"/>
              </a:spcAft>
              <a:defRPr sz="2300">
                <a:solidFill>
                  <a:schemeClr val="tx1"/>
                </a:solidFill>
                <a:latin typeface="Arial" charset="0"/>
                <a:ea typeface="ＭＳ Ｐゴシック" charset="0"/>
              </a:defRPr>
            </a:lvl6pPr>
            <a:lvl7pPr marL="2879080" indent="-221468" defTabSz="913554" eaLnBrk="0" fontAlgn="base" hangingPunct="0">
              <a:spcBef>
                <a:spcPct val="0"/>
              </a:spcBef>
              <a:spcAft>
                <a:spcPct val="0"/>
              </a:spcAft>
              <a:defRPr sz="2300">
                <a:solidFill>
                  <a:schemeClr val="tx1"/>
                </a:solidFill>
                <a:latin typeface="Arial" charset="0"/>
                <a:ea typeface="ＭＳ Ｐゴシック" charset="0"/>
              </a:defRPr>
            </a:lvl7pPr>
            <a:lvl8pPr marL="3322015" indent="-221468" defTabSz="913554" eaLnBrk="0" fontAlgn="base" hangingPunct="0">
              <a:spcBef>
                <a:spcPct val="0"/>
              </a:spcBef>
              <a:spcAft>
                <a:spcPct val="0"/>
              </a:spcAft>
              <a:defRPr sz="2300">
                <a:solidFill>
                  <a:schemeClr val="tx1"/>
                </a:solidFill>
                <a:latin typeface="Arial" charset="0"/>
                <a:ea typeface="ＭＳ Ｐゴシック" charset="0"/>
              </a:defRPr>
            </a:lvl8pPr>
            <a:lvl9pPr marL="3764951" indent="-221468" defTabSz="913554"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5FFE9A1D-0D4B-A145-9FDE-7407F9FA79C5}" type="slidenum">
              <a:rPr lang="en-US" sz="1200"/>
              <a:pPr eaLnBrk="1" hangingPunct="1"/>
              <a:t>73</a:t>
            </a:fld>
            <a:endParaRPr 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that the left, broadly conceived, can, in Madison’s terms, be regarded as a faction, even if it is a majority. I see the recent Republican victory in the United States somewhat in these terms: An array of non-left factions, even differing greatly from one another, voted Republican in opposition to the left faction. </a:t>
            </a:r>
          </a:p>
        </p:txBody>
      </p:sp>
      <p:sp>
        <p:nvSpPr>
          <p:cNvPr id="4" name="Slide Number Placeholder 3"/>
          <p:cNvSpPr>
            <a:spLocks noGrp="1"/>
          </p:cNvSpPr>
          <p:nvPr>
            <p:ph type="sldNum" sz="quarter" idx="10"/>
          </p:nvPr>
        </p:nvSpPr>
        <p:spPr/>
        <p:txBody>
          <a:bodyPr/>
          <a:lstStyle/>
          <a:p>
            <a:fld id="{CA240EC0-7D8D-4947-A510-8FCD1D1D555B}" type="slidenum">
              <a:rPr lang="en-US" smtClean="0"/>
              <a:t>74</a:t>
            </a:fld>
            <a:endParaRPr lang="en-US"/>
          </a:p>
        </p:txBody>
      </p:sp>
    </p:spTree>
    <p:extLst>
      <p:ext uri="{BB962C8B-B14F-4D97-AF65-F5344CB8AC3E}">
        <p14:creationId xmlns:p14="http://schemas.microsoft.com/office/powerpoint/2010/main" val="17554026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much of the world “liberal” still means liberal 1.0. In fact, that is largely the case here in Sweden. </a:t>
            </a:r>
          </a:p>
        </p:txBody>
      </p:sp>
      <p:sp>
        <p:nvSpPr>
          <p:cNvPr id="4" name="Slide Number Placeholder 3"/>
          <p:cNvSpPr>
            <a:spLocks noGrp="1"/>
          </p:cNvSpPr>
          <p:nvPr>
            <p:ph type="sldNum" sz="quarter" idx="10"/>
          </p:nvPr>
        </p:nvSpPr>
        <p:spPr/>
        <p:txBody>
          <a:bodyPr/>
          <a:lstStyle/>
          <a:p>
            <a:fld id="{CA240EC0-7D8D-4947-A510-8FCD1D1D555B}" type="slidenum">
              <a:rPr lang="en-US" smtClean="0"/>
              <a:t>75</a:t>
            </a:fld>
            <a:endParaRPr lang="en-US"/>
          </a:p>
        </p:txBody>
      </p:sp>
    </p:spTree>
    <p:extLst>
      <p:ext uri="{BB962C8B-B14F-4D97-AF65-F5344CB8AC3E}">
        <p14:creationId xmlns:p14="http://schemas.microsoft.com/office/powerpoint/2010/main" val="827506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Arthur </a:t>
            </a:r>
            <a:r>
              <a:rPr lang="en-US" dirty="0" err="1"/>
              <a:t>Melzer</a:t>
            </a:r>
            <a:r>
              <a:rPr lang="en-US" dirty="0"/>
              <a:t> writes: </a:t>
            </a:r>
          </a:p>
        </p:txBody>
      </p:sp>
      <p:sp>
        <p:nvSpPr>
          <p:cNvPr id="4" name="Slide Number Placeholder 3"/>
          <p:cNvSpPr>
            <a:spLocks noGrp="1"/>
          </p:cNvSpPr>
          <p:nvPr>
            <p:ph type="sldNum" sz="quarter" idx="10"/>
          </p:nvPr>
        </p:nvSpPr>
        <p:spPr/>
        <p:txBody>
          <a:bodyPr/>
          <a:lstStyle/>
          <a:p>
            <a:fld id="{CA240EC0-7D8D-4947-A510-8FCD1D1D555B}" type="slidenum">
              <a:rPr lang="en-US" smtClean="0"/>
              <a:t>7</a:t>
            </a:fld>
            <a:endParaRPr lang="en-US"/>
          </a:p>
        </p:txBody>
      </p:sp>
    </p:spTree>
    <p:extLst>
      <p:ext uri="{BB962C8B-B14F-4D97-AF65-F5344CB8AC3E}">
        <p14:creationId xmlns:p14="http://schemas.microsoft.com/office/powerpoint/2010/main" val="17541914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Communications technology enables us to communicate with people around the world. And nowadays they more often speak English. </a:t>
            </a:r>
          </a:p>
          <a:p>
            <a:r>
              <a:rPr lang="en-US" dirty="0"/>
              <a:t>People natural seek moral authority.</a:t>
            </a:r>
          </a:p>
          <a:p>
            <a:r>
              <a:rPr lang="en-US" dirty="0"/>
              <a:t>New technology also enables us to commune with personalities of the past.</a:t>
            </a:r>
          </a:p>
          <a:p>
            <a:r>
              <a:rPr lang="en-US" dirty="0"/>
              <a:t>Although the years pass, in a way Grotius, Hume, and Smith grow less distant because we can more easily enter into their thinking.</a:t>
            </a:r>
          </a:p>
          <a:p>
            <a:r>
              <a:rPr lang="en-US" dirty="0"/>
              <a:t>These considerations lead us to renew our focus on liberalism 1.0. </a:t>
            </a:r>
          </a:p>
        </p:txBody>
      </p:sp>
      <p:sp>
        <p:nvSpPr>
          <p:cNvPr id="4" name="Slide Number Placeholder 3"/>
          <p:cNvSpPr>
            <a:spLocks noGrp="1"/>
          </p:cNvSpPr>
          <p:nvPr>
            <p:ph type="sldNum" sz="quarter" idx="10"/>
          </p:nvPr>
        </p:nvSpPr>
        <p:spPr/>
        <p:txBody>
          <a:bodyPr/>
          <a:lstStyle/>
          <a:p>
            <a:fld id="{CA240EC0-7D8D-4947-A510-8FCD1D1D555B}" type="slidenum">
              <a:rPr lang="en-US" smtClean="0"/>
              <a:t>76</a:t>
            </a:fld>
            <a:endParaRPr lang="en-US"/>
          </a:p>
        </p:txBody>
      </p:sp>
    </p:spTree>
    <p:extLst>
      <p:ext uri="{BB962C8B-B14F-4D97-AF65-F5344CB8AC3E}">
        <p14:creationId xmlns:p14="http://schemas.microsoft.com/office/powerpoint/2010/main" val="17800060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77</a:t>
            </a:fld>
            <a:endParaRPr lang="en-US"/>
          </a:p>
        </p:txBody>
      </p:sp>
    </p:spTree>
    <p:extLst>
      <p:ext uri="{BB962C8B-B14F-4D97-AF65-F5344CB8AC3E}">
        <p14:creationId xmlns:p14="http://schemas.microsoft.com/office/powerpoint/2010/main" val="25647982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shot if from the end of </a:t>
            </a:r>
            <a:r>
              <a:rPr lang="en-US" i="1" dirty="0"/>
              <a:t>Roman Holiday</a:t>
            </a:r>
            <a:r>
              <a:rPr lang="en-US" dirty="0"/>
              <a:t>. It is to remind us that the higher things are your responsibility. Liberalism does not supply them. Liberalism is only a political persuasion. It is not a philosophy of life. </a:t>
            </a:r>
          </a:p>
          <a:p>
            <a:endParaRPr lang="en-US" dirty="0"/>
          </a:p>
          <a:p>
            <a:r>
              <a:rPr lang="en-US" dirty="0"/>
              <a:t>Clerical versus </a:t>
            </a:r>
            <a:r>
              <a:rPr lang="en-US"/>
              <a:t>laical liberalism.</a:t>
            </a:r>
            <a:endParaRPr lang="en-US" dirty="0"/>
          </a:p>
        </p:txBody>
      </p:sp>
      <p:sp>
        <p:nvSpPr>
          <p:cNvPr id="4" name="Slide Number Placeholder 3"/>
          <p:cNvSpPr>
            <a:spLocks noGrp="1"/>
          </p:cNvSpPr>
          <p:nvPr>
            <p:ph type="sldNum" sz="quarter" idx="10"/>
          </p:nvPr>
        </p:nvSpPr>
        <p:spPr/>
        <p:txBody>
          <a:bodyPr/>
          <a:lstStyle/>
          <a:p>
            <a:fld id="{CA240EC0-7D8D-4947-A510-8FCD1D1D555B}" type="slidenum">
              <a:rPr lang="en-US" smtClean="0"/>
              <a:t>78</a:t>
            </a:fld>
            <a:endParaRPr lang="en-US"/>
          </a:p>
        </p:txBody>
      </p:sp>
    </p:spTree>
    <p:extLst>
      <p:ext uri="{BB962C8B-B14F-4D97-AF65-F5344CB8AC3E}">
        <p14:creationId xmlns:p14="http://schemas.microsoft.com/office/powerpoint/2010/main" val="10080798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79</a:t>
            </a:fld>
            <a:endParaRPr lang="en-US"/>
          </a:p>
        </p:txBody>
      </p:sp>
    </p:spTree>
    <p:extLst>
      <p:ext uri="{BB962C8B-B14F-4D97-AF65-F5344CB8AC3E}">
        <p14:creationId xmlns:p14="http://schemas.microsoft.com/office/powerpoint/2010/main" val="1460491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refocus on the low things, they had to clarify them, by dividing and subdividing rights and duties.</a:t>
            </a:r>
          </a:p>
          <a:p>
            <a:r>
              <a:rPr lang="en-US" dirty="0"/>
              <a:t>To create basic rules, a basic operating system.</a:t>
            </a:r>
          </a:p>
          <a:p>
            <a:r>
              <a:rPr lang="en-US" dirty="0"/>
              <a:t>The basic operating would emerge as “the liberal plan.”</a:t>
            </a:r>
          </a:p>
          <a:p>
            <a:r>
              <a:rPr lang="en-US" dirty="0"/>
              <a:t>They were acutely aware of the dangers of discohesion.</a:t>
            </a:r>
          </a:p>
          <a:p>
            <a:r>
              <a:rPr lang="en-US" dirty="0"/>
              <a:t>But they had adequate faith in spontaneous order, good enough to justify movement in the liberal direction. </a:t>
            </a:r>
          </a:p>
        </p:txBody>
      </p:sp>
      <p:sp>
        <p:nvSpPr>
          <p:cNvPr id="4" name="Slide Number Placeholder 3"/>
          <p:cNvSpPr>
            <a:spLocks noGrp="1"/>
          </p:cNvSpPr>
          <p:nvPr>
            <p:ph type="sldNum" sz="quarter" idx="10"/>
          </p:nvPr>
        </p:nvSpPr>
        <p:spPr/>
        <p:txBody>
          <a:bodyPr/>
          <a:lstStyle/>
          <a:p>
            <a:fld id="{CA240EC0-7D8D-4947-A510-8FCD1D1D555B}" type="slidenum">
              <a:rPr lang="en-US" smtClean="0"/>
              <a:t>8</a:t>
            </a:fld>
            <a:endParaRPr lang="en-US"/>
          </a:p>
        </p:txBody>
      </p:sp>
    </p:spTree>
    <p:extLst>
      <p:ext uri="{BB962C8B-B14F-4D97-AF65-F5344CB8AC3E}">
        <p14:creationId xmlns:p14="http://schemas.microsoft.com/office/powerpoint/2010/main" val="3242806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liberal plan DOES monkey…</a:t>
            </a:r>
          </a:p>
          <a:p>
            <a:endParaRPr lang="en-US" dirty="0"/>
          </a:p>
          <a:p>
            <a:r>
              <a:rPr lang="en-US" dirty="0"/>
              <a:t>Leo Strauss suggests </a:t>
            </a:r>
            <a:r>
              <a:rPr lang="en-US"/>
              <a:t>that Smith does </a:t>
            </a:r>
            <a:r>
              <a:rPr lang="en-US" dirty="0"/>
              <a:t>forsake, e.g., What Is Pol. Phil? P. 111.</a:t>
            </a:r>
          </a:p>
        </p:txBody>
      </p:sp>
      <p:sp>
        <p:nvSpPr>
          <p:cNvPr id="4" name="Slide Number Placeholder 3"/>
          <p:cNvSpPr>
            <a:spLocks noGrp="1"/>
          </p:cNvSpPr>
          <p:nvPr>
            <p:ph type="sldNum" sz="quarter" idx="10"/>
          </p:nvPr>
        </p:nvSpPr>
        <p:spPr/>
        <p:txBody>
          <a:bodyPr/>
          <a:lstStyle/>
          <a:p>
            <a:fld id="{CA240EC0-7D8D-4947-A510-8FCD1D1D555B}" type="slidenum">
              <a:rPr lang="en-US" smtClean="0"/>
              <a:t>9</a:t>
            </a:fld>
            <a:endParaRPr lang="en-US"/>
          </a:p>
        </p:txBody>
      </p:sp>
    </p:spTree>
    <p:extLst>
      <p:ext uri="{BB962C8B-B14F-4D97-AF65-F5344CB8AC3E}">
        <p14:creationId xmlns:p14="http://schemas.microsoft.com/office/powerpoint/2010/main" val="817409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Arial"/>
                <a:ea typeface="+mj-ea"/>
                <a:cs typeface="+mj-cs"/>
              </a:defRPr>
            </a:lvl1pPr>
          </a:lstStyle>
          <a:p>
            <a:r>
              <a:rPr lang="en-US" dirty="0"/>
              <a:t>Click to edit Master title style</a:t>
            </a:r>
            <a:endParaRPr dirty="0"/>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Arial"/>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4E1AF36F-BF8B-CE47-9954-C5613487E050}" type="datetime1">
              <a:rPr lang="en-US" smtClean="0"/>
              <a:t>5/5/18</a:t>
            </a:fld>
            <a:endParaRPr lang="en-US"/>
          </a:p>
        </p:txBody>
      </p:sp>
      <p:sp>
        <p:nvSpPr>
          <p:cNvPr id="5" name="Footer Placeholder 4"/>
          <p:cNvSpPr>
            <a:spLocks noGrp="1"/>
          </p:cNvSpPr>
          <p:nvPr>
            <p:ph type="ftr" sz="quarter" idx="1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US"/>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Arial"/>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B157E6-F428-DE48-8A1D-14573809CC9F}" type="datetime1">
              <a:rPr lang="en-US" smtClean="0"/>
              <a:t>5/5/18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Arial"/>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0737D004-F71B-2346-8FF7-8EE998CFB879}" type="datetime1">
              <a:rPr lang="en-US" smtClean="0"/>
              <a:t>5/5/18</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a:t>
            </a:fld>
            <a:endParaRPr lang="en-US"/>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a:t>Drag picture to placeholder or click icon to add</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595983E-226F-E84A-9F38-6AFE1840F6F1}" type="datetime1">
              <a:rPr lang="en-US" smtClean="0"/>
              <a:t>5/5/18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E213BD92-C50A-B244-B846-DAD7DB7C1B0D}" type="datetime1">
              <a:rPr lang="en-US" smtClean="0"/>
              <a:t>5/5/18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30CCCBB-208D-224E-AB26-4D7EC140ED0C}" type="datetime1">
              <a:rPr lang="en-US" smtClean="0"/>
              <a:t>5/5/18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n-US"/>
              <a:t>Click to edit Master title style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Arial"/>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BDB65ABA-BAD9-6E48-A90D-29AEAAC81A9D}" type="datetime1">
              <a:rPr lang="en-US" smtClean="0"/>
              <a:t>5/5/18</a:t>
            </a:fld>
            <a:endParaRPr lang="en-US"/>
          </a:p>
        </p:txBody>
      </p:sp>
      <p:sp>
        <p:nvSpPr>
          <p:cNvPr id="5" name="Footer Placeholder 4"/>
          <p:cNvSpPr>
            <a:spLocks noGrp="1"/>
          </p:cNvSpPr>
          <p:nvPr>
            <p:ph type="ftr" sz="quarter" idx="11"/>
          </p:nvPr>
        </p:nvSpPr>
        <p:spPr/>
        <p:txBody>
          <a:bodyPr/>
          <a:lstStyle/>
          <a:p>
            <a:endParaRPr lang="en-US"/>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Arial"/>
                <a:ea typeface="+mj-ea"/>
                <a:cs typeface="+mj-cs"/>
              </a:defRPr>
            </a:lvl1pPr>
          </a:lstStyle>
          <a:p>
            <a:r>
              <a:rPr lang="en-US" dirty="0"/>
              <a:t>Click to edit Master title style</a:t>
            </a:r>
            <a:endParaRPr dirty="0"/>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Arial"/>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B986F0A-8BA4-8644-82FE-59AC1D0EB8F5}" type="datetime1">
              <a:rPr lang="en-US" smtClean="0"/>
              <a:t>5/5/18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a:t>Click to edit Master title style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2E38792-EED9-3F42-98D2-E3D070058A61}" type="datetime1">
              <a:rPr lang="en-US" smtClean="0"/>
              <a:t>5/5/18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7D151848-A0B9-8B48-A271-D2AF9A8D74B3}" type="datetime1">
              <a:rPr lang="en-US" smtClean="0"/>
              <a:t>5/5/18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BB535BE-2262-5142-9094-A2BEC78844AA}" type="datetime1">
              <a:rPr lang="en-US" smtClean="0"/>
              <a:t>5/5/18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3FD77-811F-BE49-A248-D3DAD7BBFBE4}" type="datetime1">
              <a:rPr lang="en-US" smtClean="0"/>
              <a:t>5/5/18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Arial"/>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904D7D16-5B44-0343-AEB1-EFB7649E506D}" type="datetime1">
              <a:rPr lang="en-US" smtClean="0"/>
              <a:t>5/5/18</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n-US" dirty="0"/>
              <a:t>Click to edit Master title style</a:t>
            </a:r>
            <a:endParaRPr dirty="0"/>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Arial"/>
              </a:defRPr>
            </a:lvl1pPr>
          </a:lstStyle>
          <a:p>
            <a:fld id="{7ACE3B17-DFA2-EE4C-8089-03E9722FC824}" type="datetime1">
              <a:rPr lang="en-US" smtClean="0"/>
              <a:t>5/5/18</a:t>
            </a:fld>
            <a:endParaRPr lang="en-US" dirty="0"/>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latin typeface="Arial"/>
              </a:defRPr>
            </a:lvl1pPr>
          </a:lstStyle>
          <a:p>
            <a:endParaRPr lang="en-US" dirty="0"/>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latin typeface="Arial"/>
              </a:defRPr>
            </a:lvl1pPr>
          </a:lstStyle>
          <a:p>
            <a:fld id="{459A5F39-4CE7-434C-A5CB-50A36345160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Arial"/>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Arial"/>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Arial"/>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Arial"/>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Arial"/>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Arial"/>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1.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1.png"/><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1.png"/><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41.png"/><Relationship Id="rId4"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1.png"/><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41.png"/><Relationship Id="rId4" Type="http://schemas.openxmlformats.org/officeDocument/2006/relationships/oleObject" Target="../embeddings/oleObject7.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41.png"/><Relationship Id="rId4" Type="http://schemas.openxmlformats.org/officeDocument/2006/relationships/oleObject" Target="../embeddings/oleObject8.bin"/></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41.png"/><Relationship Id="rId4" Type="http://schemas.openxmlformats.org/officeDocument/2006/relationships/oleObject" Target="../embeddings/oleObject9.bin"/></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41.png"/><Relationship Id="rId4" Type="http://schemas.openxmlformats.org/officeDocument/2006/relationships/oleObject" Target="../embeddings/oleObject10.bin"/></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hOyRlTR8LR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newmedia.ufm.edu/video/semantic-history-of-liberalism/" TargetMode="External"/><Relationship Id="rId4" Type="http://schemas.openxmlformats.org/officeDocument/2006/relationships/hyperlink" Target="https://www.youtube.com/watch?v=GXNsk3A0CF8"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41.png"/><Relationship Id="rId4" Type="http://schemas.openxmlformats.org/officeDocument/2006/relationships/oleObject" Target="../embeddings/oleObject11.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41.png"/><Relationship Id="rId4" Type="http://schemas.openxmlformats.org/officeDocument/2006/relationships/oleObject" Target="../embeddings/oleObject12.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g"/><Relationship Id="rId7"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36.png"/><Relationship Id="rId4" Type="http://schemas.openxmlformats.org/officeDocument/2006/relationships/image" Target="../media/image63.png"/><Relationship Id="rId9" Type="http://schemas.openxmlformats.org/officeDocument/2006/relationships/image" Target="../media/image6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41.png"/><Relationship Id="rId4" Type="http://schemas.openxmlformats.org/officeDocument/2006/relationships/oleObject" Target="../embeddings/oleObject13.bin"/></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br>
              <a:rPr lang="en-US" dirty="0"/>
            </a:br>
            <a:br>
              <a:rPr lang="en-US" dirty="0"/>
            </a:br>
            <a:r>
              <a:rPr lang="en-US" dirty="0"/>
              <a:t>Liberalism 1.0</a:t>
            </a:r>
            <a:br>
              <a:rPr lang="en-US" dirty="0"/>
            </a:br>
            <a:r>
              <a:rPr lang="en-US" sz="2400" dirty="0"/>
              <a:t>Universidad Francisco </a:t>
            </a:r>
            <a:r>
              <a:rPr lang="en-US" sz="2400" dirty="0" err="1"/>
              <a:t>Marroquin</a:t>
            </a:r>
            <a:r>
              <a:rPr lang="en-US" sz="2400" dirty="0"/>
              <a:t> 7 August 2017</a:t>
            </a:r>
            <a:endParaRPr lang="en-US" dirty="0"/>
          </a:p>
        </p:txBody>
      </p:sp>
      <p:sp>
        <p:nvSpPr>
          <p:cNvPr id="3" name="Subtitle 2"/>
          <p:cNvSpPr>
            <a:spLocks noGrp="1"/>
          </p:cNvSpPr>
          <p:nvPr>
            <p:ph type="subTitle" idx="1"/>
          </p:nvPr>
        </p:nvSpPr>
        <p:spPr/>
        <p:txBody>
          <a:bodyPr/>
          <a:lstStyle/>
          <a:p>
            <a:r>
              <a:rPr lang="en-US" dirty="0"/>
              <a:t>By Daniel Klein</a:t>
            </a:r>
          </a:p>
        </p:txBody>
      </p:sp>
      <p:pic>
        <p:nvPicPr>
          <p:cNvPr id="5" name="Picture 4"/>
          <p:cNvPicPr>
            <a:picLocks noChangeAspect="1"/>
          </p:cNvPicPr>
          <p:nvPr/>
        </p:nvPicPr>
        <p:blipFill>
          <a:blip r:embed="rId3"/>
          <a:stretch>
            <a:fillRect/>
          </a:stretch>
        </p:blipFill>
        <p:spPr>
          <a:xfrm>
            <a:off x="7196624" y="5764055"/>
            <a:ext cx="1895165" cy="872852"/>
          </a:xfrm>
          <a:prstGeom prst="rect">
            <a:avLst/>
          </a:prstGeom>
        </p:spPr>
      </p:pic>
      <p:pic>
        <p:nvPicPr>
          <p:cNvPr id="6" name="Picture 5"/>
          <p:cNvPicPr>
            <a:picLocks noChangeAspect="1"/>
          </p:cNvPicPr>
          <p:nvPr/>
        </p:nvPicPr>
        <p:blipFill>
          <a:blip r:embed="rId4"/>
          <a:stretch>
            <a:fillRect/>
          </a:stretch>
        </p:blipFill>
        <p:spPr>
          <a:xfrm>
            <a:off x="5544213" y="5628984"/>
            <a:ext cx="1663700" cy="1097628"/>
          </a:xfrm>
          <a:prstGeom prst="rect">
            <a:avLst/>
          </a:prstGeom>
        </p:spPr>
      </p:pic>
      <p:pic>
        <p:nvPicPr>
          <p:cNvPr id="8" name="Picture 7"/>
          <p:cNvPicPr>
            <a:picLocks noChangeAspect="1"/>
          </p:cNvPicPr>
          <p:nvPr/>
        </p:nvPicPr>
        <p:blipFill>
          <a:blip r:embed="rId5"/>
          <a:stretch>
            <a:fillRect/>
          </a:stretch>
        </p:blipFill>
        <p:spPr>
          <a:xfrm>
            <a:off x="2825048" y="5992599"/>
            <a:ext cx="2717800" cy="533728"/>
          </a:xfrm>
          <a:prstGeom prst="rect">
            <a:avLst/>
          </a:prstGeom>
        </p:spPr>
      </p:pic>
      <p:pic>
        <p:nvPicPr>
          <p:cNvPr id="4" name="Picture 3"/>
          <p:cNvPicPr>
            <a:picLocks noChangeAspect="1"/>
          </p:cNvPicPr>
          <p:nvPr/>
        </p:nvPicPr>
        <p:blipFill>
          <a:blip r:embed="rId6"/>
          <a:stretch>
            <a:fillRect/>
          </a:stretch>
        </p:blipFill>
        <p:spPr>
          <a:xfrm>
            <a:off x="0" y="1257300"/>
            <a:ext cx="2778539" cy="939800"/>
          </a:xfrm>
          <a:prstGeom prst="rect">
            <a:avLst/>
          </a:prstGeom>
        </p:spPr>
      </p:pic>
      <p:pic>
        <p:nvPicPr>
          <p:cNvPr id="7" name="Picture 6"/>
          <p:cNvPicPr>
            <a:picLocks noChangeAspect="1"/>
          </p:cNvPicPr>
          <p:nvPr/>
        </p:nvPicPr>
        <p:blipFill>
          <a:blip r:embed="rId7"/>
          <a:stretch>
            <a:fillRect/>
          </a:stretch>
        </p:blipFill>
        <p:spPr>
          <a:xfrm>
            <a:off x="508000" y="254000"/>
            <a:ext cx="1816100" cy="762000"/>
          </a:xfrm>
          <a:prstGeom prst="rect">
            <a:avLst/>
          </a:prstGeom>
        </p:spPr>
      </p:pic>
      <p:pic>
        <p:nvPicPr>
          <p:cNvPr id="9" name="Picture 8"/>
          <p:cNvPicPr>
            <a:picLocks noChangeAspect="1"/>
          </p:cNvPicPr>
          <p:nvPr/>
        </p:nvPicPr>
        <p:blipFill>
          <a:blip r:embed="rId8"/>
          <a:stretch>
            <a:fillRect/>
          </a:stretch>
        </p:blipFill>
        <p:spPr>
          <a:xfrm>
            <a:off x="2943639" y="101600"/>
            <a:ext cx="1183597" cy="1181100"/>
          </a:xfrm>
          <a:prstGeom prst="rect">
            <a:avLst/>
          </a:prstGeom>
        </p:spPr>
      </p:pic>
      <p:pic>
        <p:nvPicPr>
          <p:cNvPr id="10" name="Picture 9"/>
          <p:cNvPicPr>
            <a:picLocks noChangeAspect="1"/>
          </p:cNvPicPr>
          <p:nvPr/>
        </p:nvPicPr>
        <p:blipFill>
          <a:blip r:embed="rId9"/>
          <a:stretch>
            <a:fillRect/>
          </a:stretch>
        </p:blipFill>
        <p:spPr>
          <a:xfrm>
            <a:off x="4312313" y="101600"/>
            <a:ext cx="2398259" cy="1193800"/>
          </a:xfrm>
          <a:prstGeom prst="rect">
            <a:avLst/>
          </a:prstGeom>
        </p:spPr>
      </p:pic>
      <p:pic>
        <p:nvPicPr>
          <p:cNvPr id="11" name="Picture 10"/>
          <p:cNvPicPr>
            <a:picLocks noChangeAspect="1"/>
          </p:cNvPicPr>
          <p:nvPr/>
        </p:nvPicPr>
        <p:blipFill>
          <a:blip r:embed="rId10"/>
          <a:stretch>
            <a:fillRect/>
          </a:stretch>
        </p:blipFill>
        <p:spPr>
          <a:xfrm>
            <a:off x="2908300" y="1524090"/>
            <a:ext cx="2280313" cy="647609"/>
          </a:xfrm>
          <a:prstGeom prst="rect">
            <a:avLst/>
          </a:prstGeom>
        </p:spPr>
      </p:pic>
    </p:spTree>
    <p:extLst>
      <p:ext uri="{BB962C8B-B14F-4D97-AF65-F5344CB8AC3E}">
        <p14:creationId xmlns:p14="http://schemas.microsoft.com/office/powerpoint/2010/main" val="34088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734" y="3171504"/>
            <a:ext cx="3825125" cy="4182035"/>
          </a:xfrm>
        </p:spPr>
        <p:txBody>
          <a:bodyPr/>
          <a:lstStyle/>
          <a:p>
            <a:endParaRPr lang="en-US" dirty="0"/>
          </a:p>
          <a:p>
            <a:pPr marL="0" indent="0">
              <a:lnSpc>
                <a:spcPct val="60000"/>
              </a:lnSpc>
              <a:buNone/>
            </a:pPr>
            <a:r>
              <a:rPr lang="en-US" i="1" dirty="0"/>
              <a:t>“GOVERNMENT,</a:t>
            </a:r>
          </a:p>
          <a:p>
            <a:pPr marL="0" indent="0">
              <a:lnSpc>
                <a:spcPct val="60000"/>
              </a:lnSpc>
              <a:buNone/>
            </a:pPr>
            <a:r>
              <a:rPr lang="en-US" i="1" dirty="0"/>
              <a:t>BACK OFF OF</a:t>
            </a:r>
          </a:p>
          <a:p>
            <a:pPr marL="0" indent="0">
              <a:lnSpc>
                <a:spcPct val="60000"/>
              </a:lnSpc>
              <a:buNone/>
            </a:pPr>
            <a:r>
              <a:rPr lang="en-US" i="1" dirty="0"/>
              <a:t>THE HIGHER THINGS!”</a:t>
            </a:r>
          </a:p>
          <a:p>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10</a:t>
            </a:fld>
            <a:endParaRPr lang="en-US"/>
          </a:p>
        </p:txBody>
      </p:sp>
      <p:pic>
        <p:nvPicPr>
          <p:cNvPr id="5" name="Picture 4"/>
          <p:cNvPicPr>
            <a:picLocks noChangeAspect="1"/>
          </p:cNvPicPr>
          <p:nvPr/>
        </p:nvPicPr>
        <p:blipFill>
          <a:blip r:embed="rId3"/>
          <a:stretch>
            <a:fillRect/>
          </a:stretch>
        </p:blipFill>
        <p:spPr>
          <a:xfrm>
            <a:off x="4670780" y="3764842"/>
            <a:ext cx="1580445" cy="2094090"/>
          </a:xfrm>
          <a:prstGeom prst="rect">
            <a:avLst/>
          </a:prstGeom>
        </p:spPr>
      </p:pic>
      <p:pic>
        <p:nvPicPr>
          <p:cNvPr id="6" name="Picture 5"/>
          <p:cNvPicPr>
            <a:picLocks noChangeAspect="1"/>
          </p:cNvPicPr>
          <p:nvPr/>
        </p:nvPicPr>
        <p:blipFill>
          <a:blip r:embed="rId4"/>
          <a:stretch>
            <a:fillRect/>
          </a:stretch>
        </p:blipFill>
        <p:spPr>
          <a:xfrm>
            <a:off x="7103534" y="3206296"/>
            <a:ext cx="1587500" cy="2607488"/>
          </a:xfrm>
          <a:prstGeom prst="rect">
            <a:avLst/>
          </a:prstGeom>
        </p:spPr>
      </p:pic>
      <p:pic>
        <p:nvPicPr>
          <p:cNvPr id="7" name="Picture 6"/>
          <p:cNvPicPr>
            <a:picLocks noChangeAspect="1"/>
          </p:cNvPicPr>
          <p:nvPr/>
        </p:nvPicPr>
        <p:blipFill>
          <a:blip r:embed="rId5"/>
          <a:stretch>
            <a:fillRect/>
          </a:stretch>
        </p:blipFill>
        <p:spPr>
          <a:xfrm>
            <a:off x="4838700" y="1086556"/>
            <a:ext cx="1926936" cy="2500488"/>
          </a:xfrm>
          <a:prstGeom prst="rect">
            <a:avLst/>
          </a:prstGeom>
        </p:spPr>
      </p:pic>
      <p:pic>
        <p:nvPicPr>
          <p:cNvPr id="8" name="Picture 7"/>
          <p:cNvPicPr>
            <a:picLocks noChangeAspect="1"/>
          </p:cNvPicPr>
          <p:nvPr/>
        </p:nvPicPr>
        <p:blipFill>
          <a:blip r:embed="rId6"/>
          <a:stretch>
            <a:fillRect/>
          </a:stretch>
        </p:blipFill>
        <p:spPr>
          <a:xfrm>
            <a:off x="7075311" y="479075"/>
            <a:ext cx="1969319" cy="2654300"/>
          </a:xfrm>
          <a:prstGeom prst="rect">
            <a:avLst/>
          </a:prstGeom>
        </p:spPr>
      </p:pic>
      <p:pic>
        <p:nvPicPr>
          <p:cNvPr id="9" name="Picture 8"/>
          <p:cNvPicPr>
            <a:picLocks noChangeAspect="1"/>
          </p:cNvPicPr>
          <p:nvPr/>
        </p:nvPicPr>
        <p:blipFill>
          <a:blip r:embed="rId7"/>
          <a:stretch>
            <a:fillRect/>
          </a:stretch>
        </p:blipFill>
        <p:spPr>
          <a:xfrm>
            <a:off x="2513189" y="70556"/>
            <a:ext cx="2077111" cy="2513189"/>
          </a:xfrm>
          <a:prstGeom prst="rect">
            <a:avLst/>
          </a:prstGeom>
        </p:spPr>
      </p:pic>
      <p:pic>
        <p:nvPicPr>
          <p:cNvPr id="10" name="Picture 9"/>
          <p:cNvPicPr>
            <a:picLocks noChangeAspect="1"/>
          </p:cNvPicPr>
          <p:nvPr/>
        </p:nvPicPr>
        <p:blipFill>
          <a:blip r:embed="rId8"/>
          <a:stretch>
            <a:fillRect/>
          </a:stretch>
        </p:blipFill>
        <p:spPr>
          <a:xfrm>
            <a:off x="360681" y="79468"/>
            <a:ext cx="1797713" cy="2504277"/>
          </a:xfrm>
          <a:prstGeom prst="rect">
            <a:avLst/>
          </a:prstGeom>
        </p:spPr>
      </p:pic>
      <p:sp>
        <p:nvSpPr>
          <p:cNvPr id="12" name="TextBox 11"/>
          <p:cNvSpPr txBox="1"/>
          <p:nvPr/>
        </p:nvSpPr>
        <p:spPr>
          <a:xfrm>
            <a:off x="126999" y="2649397"/>
            <a:ext cx="2144890" cy="369332"/>
          </a:xfrm>
          <a:prstGeom prst="rect">
            <a:avLst/>
          </a:prstGeom>
          <a:noFill/>
        </p:spPr>
        <p:txBody>
          <a:bodyPr wrap="square" rtlCol="0">
            <a:spAutoFit/>
          </a:bodyPr>
          <a:lstStyle/>
          <a:p>
            <a:r>
              <a:rPr lang="en-US" dirty="0">
                <a:solidFill>
                  <a:schemeClr val="bg1"/>
                </a:solidFill>
              </a:rPr>
              <a:t> Sebastian </a:t>
            </a:r>
            <a:r>
              <a:rPr lang="en-US" dirty="0" err="1">
                <a:solidFill>
                  <a:schemeClr val="bg1"/>
                </a:solidFill>
              </a:rPr>
              <a:t>Castellio</a:t>
            </a:r>
            <a:endParaRPr lang="en-US" dirty="0">
              <a:solidFill>
                <a:schemeClr val="bg1"/>
              </a:solidFill>
            </a:endParaRPr>
          </a:p>
        </p:txBody>
      </p:sp>
      <p:sp>
        <p:nvSpPr>
          <p:cNvPr id="13" name="TextBox 12"/>
          <p:cNvSpPr txBox="1"/>
          <p:nvPr/>
        </p:nvSpPr>
        <p:spPr>
          <a:xfrm>
            <a:off x="4505634" y="283444"/>
            <a:ext cx="1651000" cy="369332"/>
          </a:xfrm>
          <a:prstGeom prst="rect">
            <a:avLst/>
          </a:prstGeom>
          <a:noFill/>
        </p:spPr>
        <p:txBody>
          <a:bodyPr wrap="square" rtlCol="0">
            <a:spAutoFit/>
          </a:bodyPr>
          <a:lstStyle/>
          <a:p>
            <a:r>
              <a:rPr lang="en-US" dirty="0"/>
              <a:t>Hugo Grotius</a:t>
            </a:r>
          </a:p>
        </p:txBody>
      </p:sp>
      <p:sp>
        <p:nvSpPr>
          <p:cNvPr id="14" name="TextBox 13"/>
          <p:cNvSpPr txBox="1"/>
          <p:nvPr/>
        </p:nvSpPr>
        <p:spPr>
          <a:xfrm>
            <a:off x="5113882" y="747884"/>
            <a:ext cx="1651000" cy="369332"/>
          </a:xfrm>
          <a:prstGeom prst="rect">
            <a:avLst/>
          </a:prstGeom>
          <a:noFill/>
        </p:spPr>
        <p:txBody>
          <a:bodyPr wrap="square" rtlCol="0">
            <a:spAutoFit/>
          </a:bodyPr>
          <a:lstStyle/>
          <a:p>
            <a:r>
              <a:rPr lang="en-US" dirty="0"/>
              <a:t>John Locke</a:t>
            </a:r>
          </a:p>
        </p:txBody>
      </p:sp>
      <p:sp>
        <p:nvSpPr>
          <p:cNvPr id="15" name="TextBox 14"/>
          <p:cNvSpPr txBox="1"/>
          <p:nvPr/>
        </p:nvSpPr>
        <p:spPr>
          <a:xfrm>
            <a:off x="4622114" y="5987018"/>
            <a:ext cx="1826664" cy="369332"/>
          </a:xfrm>
          <a:prstGeom prst="rect">
            <a:avLst/>
          </a:prstGeom>
          <a:noFill/>
        </p:spPr>
        <p:txBody>
          <a:bodyPr wrap="square" rtlCol="0">
            <a:spAutoFit/>
          </a:bodyPr>
          <a:lstStyle/>
          <a:p>
            <a:r>
              <a:rPr lang="en-US" dirty="0">
                <a:solidFill>
                  <a:srgbClr val="FFFFFF"/>
                </a:solidFill>
              </a:rPr>
              <a:t>Jean </a:t>
            </a:r>
            <a:r>
              <a:rPr lang="en-US" dirty="0" err="1">
                <a:solidFill>
                  <a:srgbClr val="FFFFFF"/>
                </a:solidFill>
              </a:rPr>
              <a:t>Barbeyrac</a:t>
            </a:r>
            <a:endParaRPr lang="en-US" dirty="0">
              <a:solidFill>
                <a:srgbClr val="FFFFFF"/>
              </a:solidFill>
            </a:endParaRPr>
          </a:p>
        </p:txBody>
      </p:sp>
      <p:sp>
        <p:nvSpPr>
          <p:cNvPr id="16" name="TextBox 15"/>
          <p:cNvSpPr txBox="1"/>
          <p:nvPr/>
        </p:nvSpPr>
        <p:spPr>
          <a:xfrm>
            <a:off x="7047091" y="101224"/>
            <a:ext cx="2096316" cy="369332"/>
          </a:xfrm>
          <a:prstGeom prst="rect">
            <a:avLst/>
          </a:prstGeom>
          <a:noFill/>
        </p:spPr>
        <p:txBody>
          <a:bodyPr wrap="square" rtlCol="0">
            <a:spAutoFit/>
          </a:bodyPr>
          <a:lstStyle/>
          <a:p>
            <a:r>
              <a:rPr lang="en-US" dirty="0"/>
              <a:t>Samuel </a:t>
            </a:r>
            <a:r>
              <a:rPr lang="en-US" dirty="0" err="1"/>
              <a:t>Pufendorf</a:t>
            </a:r>
            <a:endParaRPr lang="en-US" dirty="0"/>
          </a:p>
        </p:txBody>
      </p:sp>
      <p:sp>
        <p:nvSpPr>
          <p:cNvPr id="17" name="TextBox 16"/>
          <p:cNvSpPr txBox="1"/>
          <p:nvPr/>
        </p:nvSpPr>
        <p:spPr>
          <a:xfrm>
            <a:off x="6764882" y="5807106"/>
            <a:ext cx="2689562" cy="923330"/>
          </a:xfrm>
          <a:prstGeom prst="rect">
            <a:avLst/>
          </a:prstGeom>
          <a:noFill/>
        </p:spPr>
        <p:txBody>
          <a:bodyPr wrap="square" rtlCol="0">
            <a:spAutoFit/>
          </a:bodyPr>
          <a:lstStyle/>
          <a:p>
            <a:r>
              <a:rPr lang="en-US" dirty="0">
                <a:solidFill>
                  <a:srgbClr val="FFFFFF"/>
                </a:solidFill>
              </a:rPr>
              <a:t>Francis Hutcheson</a:t>
            </a:r>
          </a:p>
          <a:p>
            <a:r>
              <a:rPr lang="en-US" dirty="0">
                <a:solidFill>
                  <a:srgbClr val="FFFFFF"/>
                </a:solidFill>
              </a:rPr>
              <a:t>Also: </a:t>
            </a:r>
          </a:p>
          <a:p>
            <a:r>
              <a:rPr lang="en-US" dirty="0" err="1">
                <a:solidFill>
                  <a:srgbClr val="FFFFFF"/>
                </a:solidFill>
              </a:rPr>
              <a:t>Gershom</a:t>
            </a:r>
            <a:r>
              <a:rPr lang="en-US" dirty="0">
                <a:solidFill>
                  <a:srgbClr val="FFFFFF"/>
                </a:solidFill>
              </a:rPr>
              <a:t> Carmichael</a:t>
            </a:r>
          </a:p>
        </p:txBody>
      </p:sp>
    </p:spTree>
    <p:extLst>
      <p:ext uri="{BB962C8B-B14F-4D97-AF65-F5344CB8AC3E}">
        <p14:creationId xmlns:p14="http://schemas.microsoft.com/office/powerpoint/2010/main" val="146635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4" y="573353"/>
            <a:ext cx="7612063" cy="1417638"/>
          </a:xfrm>
        </p:spPr>
        <p:txBody>
          <a:bodyPr/>
          <a:lstStyle/>
          <a:p>
            <a:r>
              <a:rPr lang="en-US" dirty="0"/>
              <a:t>Larry </a:t>
            </a:r>
            <a:r>
              <a:rPr lang="en-US" dirty="0" err="1"/>
              <a:t>Siedentop</a:t>
            </a:r>
            <a:r>
              <a:rPr lang="en-US" dirty="0"/>
              <a:t>: Christianity made liberalism possible</a:t>
            </a:r>
          </a:p>
        </p:txBody>
      </p:sp>
      <p:pic>
        <p:nvPicPr>
          <p:cNvPr id="5" name="Content Placeholder 4"/>
          <p:cNvPicPr>
            <a:picLocks noGrp="1" noChangeAspect="1"/>
          </p:cNvPicPr>
          <p:nvPr>
            <p:ph idx="1"/>
          </p:nvPr>
        </p:nvPicPr>
        <p:blipFill>
          <a:blip r:embed="rId3"/>
          <a:srcRect l="3940" r="3940"/>
          <a:stretch>
            <a:fillRect/>
          </a:stretch>
        </p:blipFill>
        <p:spPr>
          <a:xfrm>
            <a:off x="765175" y="2550620"/>
            <a:ext cx="7612064" cy="4182035"/>
          </a:xfrm>
        </p:spPr>
      </p:pic>
      <p:sp>
        <p:nvSpPr>
          <p:cNvPr id="4" name="Slide Number Placeholder 3"/>
          <p:cNvSpPr>
            <a:spLocks noGrp="1"/>
          </p:cNvSpPr>
          <p:nvPr>
            <p:ph type="sldNum" sz="quarter" idx="12"/>
          </p:nvPr>
        </p:nvSpPr>
        <p:spPr/>
        <p:txBody>
          <a:bodyPr/>
          <a:lstStyle/>
          <a:p>
            <a:fld id="{459A5F39-4CE7-434C-A5CB-50A363451602}" type="slidenum">
              <a:rPr lang="en-US" smtClean="0"/>
              <a:t>11</a:t>
            </a:fld>
            <a:endParaRPr lang="en-US"/>
          </a:p>
        </p:txBody>
      </p:sp>
      <p:pic>
        <p:nvPicPr>
          <p:cNvPr id="6" name="Picture 5"/>
          <p:cNvPicPr>
            <a:picLocks noChangeAspect="1"/>
          </p:cNvPicPr>
          <p:nvPr/>
        </p:nvPicPr>
        <p:blipFill>
          <a:blip r:embed="rId4"/>
          <a:stretch>
            <a:fillRect/>
          </a:stretch>
        </p:blipFill>
        <p:spPr>
          <a:xfrm>
            <a:off x="7292622" y="0"/>
            <a:ext cx="1851378" cy="2335585"/>
          </a:xfrm>
          <a:prstGeom prst="rect">
            <a:avLst/>
          </a:prstGeom>
        </p:spPr>
      </p:pic>
      <p:sp>
        <p:nvSpPr>
          <p:cNvPr id="3" name="TextBox 2"/>
          <p:cNvSpPr txBox="1"/>
          <p:nvPr/>
        </p:nvSpPr>
        <p:spPr>
          <a:xfrm>
            <a:off x="711200" y="2984500"/>
            <a:ext cx="5250155" cy="1015663"/>
          </a:xfrm>
          <a:prstGeom prst="rect">
            <a:avLst/>
          </a:prstGeom>
          <a:noFill/>
        </p:spPr>
        <p:txBody>
          <a:bodyPr wrap="none" rtlCol="0">
            <a:spAutoFit/>
          </a:bodyPr>
          <a:lstStyle/>
          <a:p>
            <a:r>
              <a:rPr lang="en-US" sz="2000" dirty="0">
                <a:solidFill>
                  <a:srgbClr val="FFFFFF"/>
                </a:solidFill>
              </a:rPr>
              <a:t>By creating a humankind-encompassing</a:t>
            </a:r>
          </a:p>
          <a:p>
            <a:r>
              <a:rPr lang="en-US" sz="2000" dirty="0">
                <a:solidFill>
                  <a:srgbClr val="FFFFFF"/>
                </a:solidFill>
              </a:rPr>
              <a:t> ethical backdrop to mitigate the discohesion</a:t>
            </a:r>
          </a:p>
          <a:p>
            <a:r>
              <a:rPr lang="en-US" sz="2000" dirty="0">
                <a:solidFill>
                  <a:srgbClr val="FFFFFF"/>
                </a:solidFill>
              </a:rPr>
              <a:t> problems of liberalism</a:t>
            </a:r>
          </a:p>
        </p:txBody>
      </p:sp>
    </p:spTree>
    <p:extLst>
      <p:ext uri="{BB962C8B-B14F-4D97-AF65-F5344CB8AC3E}">
        <p14:creationId xmlns:p14="http://schemas.microsoft.com/office/powerpoint/2010/main" val="270330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734" y="3171504"/>
            <a:ext cx="3825125" cy="4182035"/>
          </a:xfrm>
        </p:spPr>
        <p:txBody>
          <a:bodyPr/>
          <a:lstStyle/>
          <a:p>
            <a:endParaRPr lang="en-US" dirty="0"/>
          </a:p>
          <a:p>
            <a:pPr marL="0" indent="0">
              <a:lnSpc>
                <a:spcPct val="90000"/>
              </a:lnSpc>
              <a:buNone/>
            </a:pPr>
            <a:r>
              <a:rPr lang="en-US" i="1" dirty="0"/>
              <a:t>Duncan Forbes: </a:t>
            </a:r>
          </a:p>
          <a:p>
            <a:pPr marL="0" indent="0">
              <a:lnSpc>
                <a:spcPct val="120000"/>
              </a:lnSpc>
              <a:buNone/>
            </a:pPr>
            <a:r>
              <a:rPr lang="en-US" i="1" dirty="0"/>
              <a:t>“Natural theology was the indispensable ground of natural law.”</a:t>
            </a:r>
            <a:r>
              <a:rPr lang="en-US" dirty="0"/>
              <a:t> </a:t>
            </a:r>
            <a:r>
              <a:rPr lang="en-US" sz="1200" dirty="0"/>
              <a:t>(42)</a:t>
            </a:r>
            <a:endParaRPr lang="en-US" sz="1200" i="1" dirty="0"/>
          </a:p>
          <a:p>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12</a:t>
            </a:fld>
            <a:endParaRPr lang="en-US"/>
          </a:p>
        </p:txBody>
      </p:sp>
      <p:pic>
        <p:nvPicPr>
          <p:cNvPr id="5" name="Picture 4"/>
          <p:cNvPicPr>
            <a:picLocks noChangeAspect="1"/>
          </p:cNvPicPr>
          <p:nvPr/>
        </p:nvPicPr>
        <p:blipFill>
          <a:blip r:embed="rId3"/>
          <a:stretch>
            <a:fillRect/>
          </a:stretch>
        </p:blipFill>
        <p:spPr>
          <a:xfrm>
            <a:off x="4670780" y="3764842"/>
            <a:ext cx="1580445" cy="2094090"/>
          </a:xfrm>
          <a:prstGeom prst="rect">
            <a:avLst/>
          </a:prstGeom>
        </p:spPr>
      </p:pic>
      <p:pic>
        <p:nvPicPr>
          <p:cNvPr id="6" name="Picture 5"/>
          <p:cNvPicPr>
            <a:picLocks noChangeAspect="1"/>
          </p:cNvPicPr>
          <p:nvPr/>
        </p:nvPicPr>
        <p:blipFill>
          <a:blip r:embed="rId4"/>
          <a:stretch>
            <a:fillRect/>
          </a:stretch>
        </p:blipFill>
        <p:spPr>
          <a:xfrm>
            <a:off x="7103534" y="3206296"/>
            <a:ext cx="1587500" cy="2607488"/>
          </a:xfrm>
          <a:prstGeom prst="rect">
            <a:avLst/>
          </a:prstGeom>
        </p:spPr>
      </p:pic>
      <p:pic>
        <p:nvPicPr>
          <p:cNvPr id="7" name="Picture 6"/>
          <p:cNvPicPr>
            <a:picLocks noChangeAspect="1"/>
          </p:cNvPicPr>
          <p:nvPr/>
        </p:nvPicPr>
        <p:blipFill>
          <a:blip r:embed="rId5"/>
          <a:stretch>
            <a:fillRect/>
          </a:stretch>
        </p:blipFill>
        <p:spPr>
          <a:xfrm>
            <a:off x="4838700" y="1086556"/>
            <a:ext cx="1926936" cy="2500488"/>
          </a:xfrm>
          <a:prstGeom prst="rect">
            <a:avLst/>
          </a:prstGeom>
        </p:spPr>
      </p:pic>
      <p:pic>
        <p:nvPicPr>
          <p:cNvPr id="8" name="Picture 7"/>
          <p:cNvPicPr>
            <a:picLocks noChangeAspect="1"/>
          </p:cNvPicPr>
          <p:nvPr/>
        </p:nvPicPr>
        <p:blipFill>
          <a:blip r:embed="rId6"/>
          <a:stretch>
            <a:fillRect/>
          </a:stretch>
        </p:blipFill>
        <p:spPr>
          <a:xfrm>
            <a:off x="7075311" y="479075"/>
            <a:ext cx="1969319" cy="2654300"/>
          </a:xfrm>
          <a:prstGeom prst="rect">
            <a:avLst/>
          </a:prstGeom>
        </p:spPr>
      </p:pic>
      <p:pic>
        <p:nvPicPr>
          <p:cNvPr id="9" name="Picture 8"/>
          <p:cNvPicPr>
            <a:picLocks noChangeAspect="1"/>
          </p:cNvPicPr>
          <p:nvPr/>
        </p:nvPicPr>
        <p:blipFill>
          <a:blip r:embed="rId7"/>
          <a:stretch>
            <a:fillRect/>
          </a:stretch>
        </p:blipFill>
        <p:spPr>
          <a:xfrm>
            <a:off x="2513189" y="70556"/>
            <a:ext cx="2077111" cy="2513189"/>
          </a:xfrm>
          <a:prstGeom prst="rect">
            <a:avLst/>
          </a:prstGeom>
        </p:spPr>
      </p:pic>
      <p:pic>
        <p:nvPicPr>
          <p:cNvPr id="10" name="Picture 9"/>
          <p:cNvPicPr>
            <a:picLocks noChangeAspect="1"/>
          </p:cNvPicPr>
          <p:nvPr/>
        </p:nvPicPr>
        <p:blipFill>
          <a:blip r:embed="rId8"/>
          <a:stretch>
            <a:fillRect/>
          </a:stretch>
        </p:blipFill>
        <p:spPr>
          <a:xfrm>
            <a:off x="360681" y="79468"/>
            <a:ext cx="1797713" cy="2504277"/>
          </a:xfrm>
          <a:prstGeom prst="rect">
            <a:avLst/>
          </a:prstGeom>
        </p:spPr>
      </p:pic>
      <p:sp>
        <p:nvSpPr>
          <p:cNvPr id="12" name="TextBox 11"/>
          <p:cNvSpPr txBox="1"/>
          <p:nvPr/>
        </p:nvSpPr>
        <p:spPr>
          <a:xfrm>
            <a:off x="126999" y="2649397"/>
            <a:ext cx="2144890" cy="369332"/>
          </a:xfrm>
          <a:prstGeom prst="rect">
            <a:avLst/>
          </a:prstGeom>
          <a:noFill/>
        </p:spPr>
        <p:txBody>
          <a:bodyPr wrap="square" rtlCol="0">
            <a:spAutoFit/>
          </a:bodyPr>
          <a:lstStyle/>
          <a:p>
            <a:r>
              <a:rPr lang="en-US" dirty="0">
                <a:solidFill>
                  <a:schemeClr val="bg1"/>
                </a:solidFill>
              </a:rPr>
              <a:t> Sebastian </a:t>
            </a:r>
            <a:r>
              <a:rPr lang="en-US" dirty="0" err="1">
                <a:solidFill>
                  <a:schemeClr val="bg1"/>
                </a:solidFill>
              </a:rPr>
              <a:t>Castellio</a:t>
            </a:r>
            <a:endParaRPr lang="en-US" dirty="0">
              <a:solidFill>
                <a:schemeClr val="bg1"/>
              </a:solidFill>
            </a:endParaRPr>
          </a:p>
        </p:txBody>
      </p:sp>
      <p:sp>
        <p:nvSpPr>
          <p:cNvPr id="13" name="TextBox 12"/>
          <p:cNvSpPr txBox="1"/>
          <p:nvPr/>
        </p:nvSpPr>
        <p:spPr>
          <a:xfrm>
            <a:off x="4505634" y="283444"/>
            <a:ext cx="1651000" cy="369332"/>
          </a:xfrm>
          <a:prstGeom prst="rect">
            <a:avLst/>
          </a:prstGeom>
          <a:noFill/>
        </p:spPr>
        <p:txBody>
          <a:bodyPr wrap="square" rtlCol="0">
            <a:spAutoFit/>
          </a:bodyPr>
          <a:lstStyle/>
          <a:p>
            <a:r>
              <a:rPr lang="en-US" dirty="0"/>
              <a:t>Hugo Grotius</a:t>
            </a:r>
          </a:p>
        </p:txBody>
      </p:sp>
      <p:sp>
        <p:nvSpPr>
          <p:cNvPr id="14" name="TextBox 13"/>
          <p:cNvSpPr txBox="1"/>
          <p:nvPr/>
        </p:nvSpPr>
        <p:spPr>
          <a:xfrm>
            <a:off x="5113882" y="747884"/>
            <a:ext cx="1651000" cy="369332"/>
          </a:xfrm>
          <a:prstGeom prst="rect">
            <a:avLst/>
          </a:prstGeom>
          <a:noFill/>
        </p:spPr>
        <p:txBody>
          <a:bodyPr wrap="square" rtlCol="0">
            <a:spAutoFit/>
          </a:bodyPr>
          <a:lstStyle/>
          <a:p>
            <a:r>
              <a:rPr lang="en-US" dirty="0"/>
              <a:t>John Locke</a:t>
            </a:r>
          </a:p>
        </p:txBody>
      </p:sp>
      <p:sp>
        <p:nvSpPr>
          <p:cNvPr id="15" name="TextBox 14"/>
          <p:cNvSpPr txBox="1"/>
          <p:nvPr/>
        </p:nvSpPr>
        <p:spPr>
          <a:xfrm>
            <a:off x="4622114" y="5987018"/>
            <a:ext cx="1826664" cy="369332"/>
          </a:xfrm>
          <a:prstGeom prst="rect">
            <a:avLst/>
          </a:prstGeom>
          <a:noFill/>
        </p:spPr>
        <p:txBody>
          <a:bodyPr wrap="square" rtlCol="0">
            <a:spAutoFit/>
          </a:bodyPr>
          <a:lstStyle/>
          <a:p>
            <a:r>
              <a:rPr lang="en-US" dirty="0">
                <a:solidFill>
                  <a:srgbClr val="FFFFFF"/>
                </a:solidFill>
              </a:rPr>
              <a:t>Jean </a:t>
            </a:r>
            <a:r>
              <a:rPr lang="en-US" dirty="0" err="1">
                <a:solidFill>
                  <a:srgbClr val="FFFFFF"/>
                </a:solidFill>
              </a:rPr>
              <a:t>Barbeyrac</a:t>
            </a:r>
            <a:endParaRPr lang="en-US" dirty="0">
              <a:solidFill>
                <a:srgbClr val="FFFFFF"/>
              </a:solidFill>
            </a:endParaRPr>
          </a:p>
        </p:txBody>
      </p:sp>
      <p:sp>
        <p:nvSpPr>
          <p:cNvPr id="16" name="TextBox 15"/>
          <p:cNvSpPr txBox="1"/>
          <p:nvPr/>
        </p:nvSpPr>
        <p:spPr>
          <a:xfrm>
            <a:off x="7047091" y="101224"/>
            <a:ext cx="2096316" cy="369332"/>
          </a:xfrm>
          <a:prstGeom prst="rect">
            <a:avLst/>
          </a:prstGeom>
          <a:noFill/>
        </p:spPr>
        <p:txBody>
          <a:bodyPr wrap="square" rtlCol="0">
            <a:spAutoFit/>
          </a:bodyPr>
          <a:lstStyle/>
          <a:p>
            <a:r>
              <a:rPr lang="en-US" dirty="0"/>
              <a:t>Samuel </a:t>
            </a:r>
            <a:r>
              <a:rPr lang="en-US" dirty="0" err="1"/>
              <a:t>Pufendorf</a:t>
            </a:r>
            <a:endParaRPr lang="en-US" dirty="0"/>
          </a:p>
        </p:txBody>
      </p:sp>
      <p:sp>
        <p:nvSpPr>
          <p:cNvPr id="17" name="TextBox 16"/>
          <p:cNvSpPr txBox="1"/>
          <p:nvPr/>
        </p:nvSpPr>
        <p:spPr>
          <a:xfrm>
            <a:off x="6764882" y="5807106"/>
            <a:ext cx="2689562" cy="923330"/>
          </a:xfrm>
          <a:prstGeom prst="rect">
            <a:avLst/>
          </a:prstGeom>
          <a:noFill/>
        </p:spPr>
        <p:txBody>
          <a:bodyPr wrap="square" rtlCol="0">
            <a:spAutoFit/>
          </a:bodyPr>
          <a:lstStyle/>
          <a:p>
            <a:r>
              <a:rPr lang="en-US" dirty="0">
                <a:solidFill>
                  <a:srgbClr val="FFFFFF"/>
                </a:solidFill>
              </a:rPr>
              <a:t>Francis Hutcheson</a:t>
            </a:r>
          </a:p>
          <a:p>
            <a:r>
              <a:rPr lang="en-US" dirty="0">
                <a:solidFill>
                  <a:srgbClr val="FFFFFF"/>
                </a:solidFill>
              </a:rPr>
              <a:t>Also: </a:t>
            </a:r>
          </a:p>
          <a:p>
            <a:r>
              <a:rPr lang="en-US" dirty="0" err="1">
                <a:solidFill>
                  <a:srgbClr val="FFFFFF"/>
                </a:solidFill>
              </a:rPr>
              <a:t>Gershom</a:t>
            </a:r>
            <a:r>
              <a:rPr lang="en-US" dirty="0">
                <a:solidFill>
                  <a:srgbClr val="FFFFFF"/>
                </a:solidFill>
              </a:rPr>
              <a:t> Carmichael</a:t>
            </a:r>
          </a:p>
        </p:txBody>
      </p:sp>
    </p:spTree>
    <p:extLst>
      <p:ext uri="{BB962C8B-B14F-4D97-AF65-F5344CB8AC3E}">
        <p14:creationId xmlns:p14="http://schemas.microsoft.com/office/powerpoint/2010/main" val="39696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Grotius et al:</a:t>
            </a:r>
          </a:p>
        </p:txBody>
      </p:sp>
      <p:sp>
        <p:nvSpPr>
          <p:cNvPr id="3" name="Content Placeholder 2"/>
          <p:cNvSpPr>
            <a:spLocks noGrp="1"/>
          </p:cNvSpPr>
          <p:nvPr>
            <p:ph idx="1"/>
          </p:nvPr>
        </p:nvSpPr>
        <p:spPr/>
        <p:txBody>
          <a:bodyPr>
            <a:noAutofit/>
          </a:bodyPr>
          <a:lstStyle/>
          <a:p>
            <a:r>
              <a:rPr lang="en-US" sz="3000" dirty="0"/>
              <a:t>Jurisprudence was brought into moral/political philosophy</a:t>
            </a:r>
          </a:p>
          <a:p>
            <a:r>
              <a:rPr lang="en-US" sz="3000" dirty="0"/>
              <a:t>Focus on “one’s own” (</a:t>
            </a:r>
            <a:r>
              <a:rPr lang="en-US" sz="3000" i="1" dirty="0" err="1"/>
              <a:t>suum</a:t>
            </a:r>
            <a:r>
              <a:rPr lang="en-US" sz="3000" dirty="0"/>
              <a:t>) and securing it against being messed with.</a:t>
            </a:r>
          </a:p>
          <a:p>
            <a:r>
              <a:rPr lang="en-US" sz="3000" dirty="0"/>
              <a:t>Focal rules emerge. </a:t>
            </a:r>
          </a:p>
          <a:p>
            <a:r>
              <a:rPr lang="en-US" sz="3000" dirty="0"/>
              <a:t>Only outward action is justiciable </a:t>
            </a:r>
            <a:r>
              <a:rPr lang="en-US" sz="800" dirty="0" err="1"/>
              <a:t>Puf</a:t>
            </a:r>
            <a:r>
              <a:rPr lang="en-US" sz="800" dirty="0"/>
              <a:t> </a:t>
            </a:r>
            <a:r>
              <a:rPr lang="en-US" sz="800" dirty="0" err="1"/>
              <a:t>Wh</a:t>
            </a:r>
            <a:r>
              <a:rPr lang="en-US" sz="800" dirty="0"/>
              <a:t> Duty “”the external Actions of Man”, TMS 104.1</a:t>
            </a:r>
          </a:p>
          <a:p>
            <a:r>
              <a:rPr lang="en-US" sz="3000" dirty="0"/>
              <a:t>Government’s job: Safeguarding </a:t>
            </a:r>
            <a:r>
              <a:rPr lang="en-US" sz="3000" i="1" dirty="0" err="1"/>
              <a:t>suum</a:t>
            </a:r>
            <a:endParaRPr lang="en-US" sz="3000" i="1" dirty="0"/>
          </a:p>
        </p:txBody>
      </p:sp>
      <p:sp>
        <p:nvSpPr>
          <p:cNvPr id="4" name="Slide Number Placeholder 3"/>
          <p:cNvSpPr>
            <a:spLocks noGrp="1"/>
          </p:cNvSpPr>
          <p:nvPr>
            <p:ph type="sldNum" sz="quarter" idx="12"/>
          </p:nvPr>
        </p:nvSpPr>
        <p:spPr/>
        <p:txBody>
          <a:bodyPr/>
          <a:lstStyle/>
          <a:p>
            <a:fld id="{459A5F39-4CE7-434C-A5CB-50A363451602}" type="slidenum">
              <a:rPr lang="en-US" smtClean="0"/>
              <a:t>13</a:t>
            </a:fld>
            <a:endParaRPr lang="en-US"/>
          </a:p>
        </p:txBody>
      </p:sp>
    </p:spTree>
    <p:extLst>
      <p:ext uri="{BB962C8B-B14F-4D97-AF65-F5344CB8AC3E}">
        <p14:creationId xmlns:p14="http://schemas.microsoft.com/office/powerpoint/2010/main" val="127939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14</a:t>
            </a:fld>
            <a:endParaRPr lang="en-US"/>
          </a:p>
        </p:txBody>
      </p:sp>
      <p:sp>
        <p:nvSpPr>
          <p:cNvPr id="5" name="TextBox 4"/>
          <p:cNvSpPr txBox="1"/>
          <p:nvPr/>
        </p:nvSpPr>
        <p:spPr>
          <a:xfrm>
            <a:off x="169333" y="2582333"/>
            <a:ext cx="2794000" cy="2492990"/>
          </a:xfrm>
          <a:prstGeom prst="rect">
            <a:avLst/>
          </a:prstGeom>
          <a:noFill/>
          <a:ln>
            <a:solidFill>
              <a:srgbClr val="FFFF00"/>
            </a:solidFill>
          </a:ln>
        </p:spPr>
        <p:txBody>
          <a:bodyPr wrap="square" rtlCol="0">
            <a:spAutoFit/>
          </a:bodyPr>
          <a:lstStyle/>
          <a:p>
            <a:pPr algn="ctr"/>
            <a:r>
              <a:rPr lang="en-US" sz="2800" dirty="0">
                <a:solidFill>
                  <a:schemeClr val="bg1"/>
                </a:solidFill>
                <a:latin typeface="Arial"/>
                <a:cs typeface="Arial"/>
              </a:rPr>
              <a:t>(king)</a:t>
            </a:r>
          </a:p>
          <a:p>
            <a:pPr algn="ctr"/>
            <a:endParaRPr lang="en-US" sz="3200" dirty="0">
              <a:solidFill>
                <a:schemeClr val="bg1"/>
              </a:solidFill>
              <a:latin typeface="Arial"/>
              <a:cs typeface="Arial"/>
            </a:endParaRPr>
          </a:p>
          <a:p>
            <a:pPr algn="ctr"/>
            <a:r>
              <a:rPr lang="en-US" sz="3200" b="1" dirty="0" err="1">
                <a:solidFill>
                  <a:schemeClr val="bg1"/>
                </a:solidFill>
                <a:latin typeface="Arial"/>
                <a:cs typeface="Arial"/>
              </a:rPr>
              <a:t>Allodial</a:t>
            </a:r>
            <a:r>
              <a:rPr lang="en-US" sz="3200" b="1" dirty="0">
                <a:solidFill>
                  <a:schemeClr val="bg1"/>
                </a:solidFill>
                <a:latin typeface="Arial"/>
                <a:cs typeface="Arial"/>
              </a:rPr>
              <a:t> Lord</a:t>
            </a:r>
          </a:p>
          <a:p>
            <a:pPr algn="ctr"/>
            <a:endParaRPr lang="en-US" sz="3200" dirty="0">
              <a:solidFill>
                <a:schemeClr val="bg1"/>
              </a:solidFill>
              <a:latin typeface="Arial"/>
              <a:cs typeface="Arial"/>
            </a:endParaRPr>
          </a:p>
          <a:p>
            <a:pPr algn="ctr"/>
            <a:r>
              <a:rPr lang="en-US" sz="3200" dirty="0">
                <a:solidFill>
                  <a:schemeClr val="bg1"/>
                </a:solidFill>
                <a:latin typeface="Arial"/>
                <a:cs typeface="Arial"/>
              </a:rPr>
              <a:t>serf</a:t>
            </a:r>
          </a:p>
        </p:txBody>
      </p:sp>
      <p:sp>
        <p:nvSpPr>
          <p:cNvPr id="6" name="TextBox 5"/>
          <p:cNvSpPr txBox="1"/>
          <p:nvPr/>
        </p:nvSpPr>
        <p:spPr>
          <a:xfrm>
            <a:off x="3231443" y="2562579"/>
            <a:ext cx="2664179" cy="2554545"/>
          </a:xfrm>
          <a:prstGeom prst="rect">
            <a:avLst/>
          </a:prstGeom>
          <a:noFill/>
          <a:ln>
            <a:solidFill>
              <a:srgbClr val="FFFF00"/>
            </a:solidFill>
          </a:ln>
        </p:spPr>
        <p:txBody>
          <a:bodyPr wrap="square" rtlCol="0">
            <a:spAutoFit/>
          </a:bodyPr>
          <a:lstStyle/>
          <a:p>
            <a:pPr algn="ctr"/>
            <a:r>
              <a:rPr lang="en-US" sz="3200" b="1" dirty="0">
                <a:solidFill>
                  <a:schemeClr val="bg1"/>
                </a:solidFill>
                <a:latin typeface="Arial"/>
                <a:cs typeface="Arial"/>
              </a:rPr>
              <a:t>King</a:t>
            </a:r>
          </a:p>
          <a:p>
            <a:pPr algn="ctr"/>
            <a:endParaRPr lang="en-US" sz="3200" dirty="0">
              <a:solidFill>
                <a:schemeClr val="bg1"/>
              </a:solidFill>
              <a:latin typeface="Arial"/>
              <a:cs typeface="Arial"/>
            </a:endParaRPr>
          </a:p>
          <a:p>
            <a:pPr algn="ctr"/>
            <a:r>
              <a:rPr lang="en-US" sz="3200" dirty="0">
                <a:solidFill>
                  <a:schemeClr val="bg1"/>
                </a:solidFill>
                <a:latin typeface="Arial"/>
                <a:cs typeface="Arial"/>
              </a:rPr>
              <a:t>lords/nobles</a:t>
            </a:r>
          </a:p>
          <a:p>
            <a:pPr algn="ctr"/>
            <a:endParaRPr lang="en-US" sz="3200" dirty="0">
              <a:solidFill>
                <a:schemeClr val="bg1"/>
              </a:solidFill>
              <a:latin typeface="Arial"/>
              <a:cs typeface="Arial"/>
            </a:endParaRPr>
          </a:p>
          <a:p>
            <a:pPr algn="ctr"/>
            <a:r>
              <a:rPr lang="en-US" sz="3200" dirty="0">
                <a:solidFill>
                  <a:schemeClr val="bg1"/>
                </a:solidFill>
                <a:latin typeface="Arial"/>
                <a:cs typeface="Arial"/>
              </a:rPr>
              <a:t>serf</a:t>
            </a:r>
          </a:p>
        </p:txBody>
      </p:sp>
      <p:sp>
        <p:nvSpPr>
          <p:cNvPr id="7" name="TextBox 6"/>
          <p:cNvSpPr txBox="1"/>
          <p:nvPr/>
        </p:nvSpPr>
        <p:spPr>
          <a:xfrm>
            <a:off x="6318957" y="2568222"/>
            <a:ext cx="2483556" cy="2539157"/>
          </a:xfrm>
          <a:prstGeom prst="rect">
            <a:avLst/>
          </a:prstGeom>
          <a:noFill/>
          <a:ln>
            <a:solidFill>
              <a:srgbClr val="FFFF00"/>
            </a:solidFill>
          </a:ln>
        </p:spPr>
        <p:txBody>
          <a:bodyPr wrap="square" rtlCol="0">
            <a:spAutoFit/>
          </a:bodyPr>
          <a:lstStyle/>
          <a:p>
            <a:pPr algn="ctr"/>
            <a:r>
              <a:rPr lang="en-US" sz="3100" dirty="0">
                <a:solidFill>
                  <a:schemeClr val="bg1"/>
                </a:solidFill>
                <a:latin typeface="Arial"/>
                <a:cs typeface="Arial"/>
              </a:rPr>
              <a:t>Governor (S)</a:t>
            </a:r>
          </a:p>
          <a:p>
            <a:pPr algn="ctr"/>
            <a:endParaRPr lang="en-US" sz="3200" dirty="0">
              <a:solidFill>
                <a:schemeClr val="bg1"/>
              </a:solidFill>
              <a:latin typeface="Arial"/>
              <a:cs typeface="Arial"/>
            </a:endParaRPr>
          </a:p>
          <a:p>
            <a:pPr algn="ctr"/>
            <a:endParaRPr lang="en-US" sz="3200" dirty="0">
              <a:solidFill>
                <a:schemeClr val="bg1"/>
              </a:solidFill>
              <a:latin typeface="Arial"/>
              <a:cs typeface="Arial"/>
            </a:endParaRPr>
          </a:p>
          <a:p>
            <a:pPr algn="ctr"/>
            <a:endParaRPr lang="en-US" sz="3200" dirty="0">
              <a:solidFill>
                <a:schemeClr val="bg1"/>
              </a:solidFill>
              <a:latin typeface="Arial"/>
              <a:cs typeface="Arial"/>
            </a:endParaRPr>
          </a:p>
          <a:p>
            <a:pPr algn="ctr"/>
            <a:r>
              <a:rPr lang="en-US" sz="3200" dirty="0">
                <a:solidFill>
                  <a:schemeClr val="bg1"/>
                </a:solidFill>
                <a:latin typeface="Arial"/>
                <a:cs typeface="Arial"/>
              </a:rPr>
              <a:t>citizen (</a:t>
            </a:r>
            <a:r>
              <a:rPr lang="en-US" sz="3200" dirty="0" err="1">
                <a:solidFill>
                  <a:schemeClr val="bg1"/>
                </a:solidFill>
                <a:latin typeface="Arial"/>
                <a:cs typeface="Arial"/>
              </a:rPr>
              <a:t>i</a:t>
            </a:r>
            <a:r>
              <a:rPr lang="en-US" sz="3200" dirty="0">
                <a:solidFill>
                  <a:schemeClr val="bg1"/>
                </a:solidFill>
                <a:latin typeface="Arial"/>
                <a:cs typeface="Arial"/>
              </a:rPr>
              <a:t>)</a:t>
            </a:r>
          </a:p>
        </p:txBody>
      </p:sp>
      <p:sp>
        <p:nvSpPr>
          <p:cNvPr id="8" name="TextBox 7"/>
          <p:cNvSpPr txBox="1"/>
          <p:nvPr/>
        </p:nvSpPr>
        <p:spPr>
          <a:xfrm>
            <a:off x="169333" y="1707444"/>
            <a:ext cx="8633180" cy="584776"/>
          </a:xfrm>
          <a:prstGeom prst="rect">
            <a:avLst/>
          </a:prstGeom>
          <a:noFill/>
        </p:spPr>
        <p:txBody>
          <a:bodyPr wrap="square" rtlCol="0">
            <a:spAutoFit/>
          </a:bodyPr>
          <a:lstStyle/>
          <a:p>
            <a:r>
              <a:rPr lang="en-US" sz="3200" dirty="0">
                <a:solidFill>
                  <a:srgbClr val="FFFFFF"/>
                </a:solidFill>
                <a:latin typeface="Arial"/>
                <a:cs typeface="Arial"/>
              </a:rPr>
              <a:t>       800 AD</a:t>
            </a:r>
            <a:r>
              <a:rPr lang="en-US" sz="3200" dirty="0">
                <a:latin typeface="Arial"/>
                <a:cs typeface="Arial"/>
              </a:rPr>
              <a:t>	     </a:t>
            </a:r>
            <a:r>
              <a:rPr lang="en-US" sz="3200" dirty="0">
                <a:solidFill>
                  <a:srgbClr val="FFFFFF"/>
                </a:solidFill>
                <a:latin typeface="Arial"/>
                <a:cs typeface="Arial"/>
              </a:rPr>
              <a:t>Feudalism		 Modern </a:t>
            </a:r>
          </a:p>
        </p:txBody>
      </p:sp>
      <p:sp>
        <p:nvSpPr>
          <p:cNvPr id="3" name="TextBox 2"/>
          <p:cNvSpPr txBox="1"/>
          <p:nvPr/>
        </p:nvSpPr>
        <p:spPr>
          <a:xfrm>
            <a:off x="6451600" y="5092700"/>
            <a:ext cx="1895496" cy="1631216"/>
          </a:xfrm>
          <a:prstGeom prst="rect">
            <a:avLst/>
          </a:prstGeom>
          <a:noFill/>
        </p:spPr>
        <p:txBody>
          <a:bodyPr wrap="none" rtlCol="0">
            <a:spAutoFit/>
          </a:bodyPr>
          <a:lstStyle/>
          <a:p>
            <a:r>
              <a:rPr lang="en-US" sz="2000" dirty="0">
                <a:solidFill>
                  <a:schemeClr val="bg1"/>
                </a:solidFill>
                <a:latin typeface="Arial"/>
                <a:cs typeface="Arial"/>
              </a:rPr>
              <a:t>Jurisprudence</a:t>
            </a:r>
          </a:p>
          <a:p>
            <a:r>
              <a:rPr lang="en-US" sz="2000" dirty="0">
                <a:solidFill>
                  <a:schemeClr val="bg1"/>
                </a:solidFill>
                <a:latin typeface="Arial"/>
                <a:cs typeface="Arial"/>
              </a:rPr>
              <a:t>highlights the </a:t>
            </a:r>
          </a:p>
          <a:p>
            <a:r>
              <a:rPr lang="en-US" sz="2000" dirty="0">
                <a:solidFill>
                  <a:schemeClr val="bg1"/>
                </a:solidFill>
                <a:latin typeface="Arial"/>
                <a:cs typeface="Arial"/>
              </a:rPr>
              <a:t>awfully special</a:t>
            </a:r>
          </a:p>
          <a:p>
            <a:r>
              <a:rPr lang="en-US" sz="2000" dirty="0">
                <a:solidFill>
                  <a:schemeClr val="bg1"/>
                </a:solidFill>
                <a:latin typeface="Arial"/>
                <a:cs typeface="Arial"/>
              </a:rPr>
              <a:t>nature of</a:t>
            </a:r>
          </a:p>
          <a:p>
            <a:r>
              <a:rPr lang="en-US" sz="2000" dirty="0">
                <a:solidFill>
                  <a:schemeClr val="bg1"/>
                </a:solidFill>
                <a:latin typeface="Arial"/>
                <a:cs typeface="Arial"/>
              </a:rPr>
              <a:t>government.</a:t>
            </a:r>
          </a:p>
        </p:txBody>
      </p:sp>
    </p:spTree>
    <p:extLst>
      <p:ext uri="{BB962C8B-B14F-4D97-AF65-F5344CB8AC3E}">
        <p14:creationId xmlns:p14="http://schemas.microsoft.com/office/powerpoint/2010/main" val="250231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Grotius as modern</a:t>
            </a:r>
          </a:p>
        </p:txBody>
      </p:sp>
      <p:sp>
        <p:nvSpPr>
          <p:cNvPr id="3" name="Content Placeholder 2"/>
          <p:cNvSpPr>
            <a:spLocks noGrp="1"/>
          </p:cNvSpPr>
          <p:nvPr>
            <p:ph idx="1"/>
          </p:nvPr>
        </p:nvSpPr>
        <p:spPr>
          <a:xfrm>
            <a:off x="765175" y="1661627"/>
            <a:ext cx="7612064" cy="4182035"/>
          </a:xfrm>
        </p:spPr>
        <p:txBody>
          <a:bodyPr>
            <a:noAutofit/>
          </a:bodyPr>
          <a:lstStyle/>
          <a:p>
            <a:pPr marL="0" indent="0">
              <a:buNone/>
            </a:pPr>
            <a:r>
              <a:rPr lang="en-US" sz="2800" dirty="0"/>
              <a:t>The jurisprudential element in moral philosophy is distinctive to modern thought. </a:t>
            </a:r>
          </a:p>
          <a:p>
            <a:pPr marL="0" indent="0">
              <a:buNone/>
            </a:pPr>
            <a:endParaRPr lang="en-US" sz="2800" dirty="0"/>
          </a:p>
          <a:p>
            <a:pPr marL="0" indent="0">
              <a:buNone/>
            </a:pPr>
            <a:r>
              <a:rPr lang="en-US" sz="2800" dirty="0"/>
              <a:t>Liberalism 1.0 is distinctively modern.</a:t>
            </a:r>
          </a:p>
          <a:p>
            <a:pPr marL="0" indent="0">
              <a:buNone/>
            </a:pPr>
            <a:endParaRPr lang="en-US" sz="2800" dirty="0"/>
          </a:p>
          <a:p>
            <a:pPr marL="0" indent="0">
              <a:buNone/>
            </a:pPr>
            <a:r>
              <a:rPr lang="en-US" sz="2800" dirty="0"/>
              <a:t>“Classical liberalism” is modern.</a:t>
            </a:r>
          </a:p>
        </p:txBody>
      </p:sp>
      <p:sp>
        <p:nvSpPr>
          <p:cNvPr id="4" name="Slide Number Placeholder 3"/>
          <p:cNvSpPr>
            <a:spLocks noGrp="1"/>
          </p:cNvSpPr>
          <p:nvPr>
            <p:ph type="sldNum" sz="quarter" idx="12"/>
          </p:nvPr>
        </p:nvSpPr>
        <p:spPr/>
        <p:txBody>
          <a:bodyPr/>
          <a:lstStyle/>
          <a:p>
            <a:fld id="{459A5F39-4CE7-434C-A5CB-50A363451602}" type="slidenum">
              <a:rPr lang="en-US" smtClean="0"/>
              <a:t>15</a:t>
            </a:fld>
            <a:endParaRPr lang="en-US"/>
          </a:p>
        </p:txBody>
      </p:sp>
    </p:spTree>
    <p:extLst>
      <p:ext uri="{BB962C8B-B14F-4D97-AF65-F5344CB8AC3E}">
        <p14:creationId xmlns:p14="http://schemas.microsoft.com/office/powerpoint/2010/main" val="237797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Grotius, </a:t>
            </a:r>
            <a:r>
              <a:rPr lang="en-US" dirty="0" err="1"/>
              <a:t>Pufendorf</a:t>
            </a:r>
            <a:r>
              <a:rPr lang="en-US" dirty="0"/>
              <a:t>, Locke:</a:t>
            </a:r>
          </a:p>
        </p:txBody>
      </p:sp>
      <p:sp>
        <p:nvSpPr>
          <p:cNvPr id="3" name="Content Placeholder 2"/>
          <p:cNvSpPr>
            <a:spLocks noGrp="1"/>
          </p:cNvSpPr>
          <p:nvPr>
            <p:ph idx="1"/>
          </p:nvPr>
        </p:nvSpPr>
        <p:spPr/>
        <p:txBody>
          <a:bodyPr>
            <a:normAutofit/>
          </a:bodyPr>
          <a:lstStyle/>
          <a:p>
            <a:r>
              <a:rPr lang="en-US" sz="4000" dirty="0"/>
              <a:t>NOT a world of political stability</a:t>
            </a:r>
          </a:p>
          <a:p>
            <a:r>
              <a:rPr lang="en-US" sz="4000" dirty="0"/>
              <a:t>Origination story:</a:t>
            </a:r>
          </a:p>
          <a:p>
            <a:pPr marL="0" indent="0">
              <a:buNone/>
            </a:pPr>
            <a:r>
              <a:rPr lang="en-US" sz="4000" dirty="0"/>
              <a:t>    </a:t>
            </a:r>
            <a:r>
              <a:rPr lang="en-US" sz="3400" dirty="0"/>
              <a:t>“state of nature” </a:t>
            </a:r>
            <a:r>
              <a:rPr lang="en-US" sz="3400" dirty="0">
                <a:sym typeface="Wingdings"/>
              </a:rPr>
              <a:t> political society</a:t>
            </a:r>
          </a:p>
          <a:p>
            <a:r>
              <a:rPr lang="en-US" sz="3600" dirty="0">
                <a:sym typeface="Wingdings"/>
              </a:rPr>
              <a:t>Social contract, political consent</a:t>
            </a:r>
            <a:endParaRPr lang="en-US" sz="3600" dirty="0"/>
          </a:p>
        </p:txBody>
      </p:sp>
      <p:sp>
        <p:nvSpPr>
          <p:cNvPr id="4" name="Slide Number Placeholder 3"/>
          <p:cNvSpPr>
            <a:spLocks noGrp="1"/>
          </p:cNvSpPr>
          <p:nvPr>
            <p:ph type="sldNum" sz="quarter" idx="12"/>
          </p:nvPr>
        </p:nvSpPr>
        <p:spPr/>
        <p:txBody>
          <a:bodyPr/>
          <a:lstStyle/>
          <a:p>
            <a:fld id="{459A5F39-4CE7-434C-A5CB-50A363451602}" type="slidenum">
              <a:rPr lang="en-US" smtClean="0"/>
              <a:t>16</a:t>
            </a:fld>
            <a:endParaRPr lang="en-US"/>
          </a:p>
        </p:txBody>
      </p:sp>
    </p:spTree>
    <p:extLst>
      <p:ext uri="{BB962C8B-B14F-4D97-AF65-F5344CB8AC3E}">
        <p14:creationId xmlns:p14="http://schemas.microsoft.com/office/powerpoint/2010/main" val="156358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Grotius, </a:t>
            </a:r>
            <a:r>
              <a:rPr lang="en-US" dirty="0" err="1"/>
              <a:t>Pufendorf</a:t>
            </a:r>
            <a:r>
              <a:rPr lang="en-US" dirty="0"/>
              <a:t>, Locke:</a:t>
            </a:r>
          </a:p>
        </p:txBody>
      </p:sp>
      <p:sp>
        <p:nvSpPr>
          <p:cNvPr id="3" name="Content Placeholder 2"/>
          <p:cNvSpPr>
            <a:spLocks noGrp="1"/>
          </p:cNvSpPr>
          <p:nvPr>
            <p:ph idx="1"/>
          </p:nvPr>
        </p:nvSpPr>
        <p:spPr/>
        <p:txBody>
          <a:bodyPr>
            <a:normAutofit/>
          </a:bodyPr>
          <a:lstStyle/>
          <a:p>
            <a:r>
              <a:rPr lang="en-US" sz="4000" dirty="0"/>
              <a:t>Social contract/political consent</a:t>
            </a:r>
          </a:p>
          <a:p>
            <a:pPr marL="342900" lvl="1" indent="0">
              <a:buNone/>
            </a:pPr>
            <a:r>
              <a:rPr lang="en-US" sz="3800" dirty="0"/>
              <a:t>– two purposes of:</a:t>
            </a:r>
          </a:p>
          <a:p>
            <a:pPr marL="1085850" lvl="1" indent="-742950">
              <a:buFont typeface="+mj-lt"/>
              <a:buAutoNum type="arabicPeriod"/>
            </a:pPr>
            <a:r>
              <a:rPr lang="en-US" sz="3800" dirty="0"/>
              <a:t>Submit to the government</a:t>
            </a:r>
          </a:p>
          <a:p>
            <a:pPr marL="1085850" lvl="1" indent="-742950">
              <a:buFont typeface="+mj-lt"/>
              <a:buAutoNum type="arabicPeriod"/>
            </a:pPr>
            <a:r>
              <a:rPr lang="en-US" sz="3800" dirty="0"/>
              <a:t>Justify ousting the government</a:t>
            </a:r>
          </a:p>
        </p:txBody>
      </p:sp>
      <p:sp>
        <p:nvSpPr>
          <p:cNvPr id="4" name="Slide Number Placeholder 3"/>
          <p:cNvSpPr>
            <a:spLocks noGrp="1"/>
          </p:cNvSpPr>
          <p:nvPr>
            <p:ph type="sldNum" sz="quarter" idx="12"/>
          </p:nvPr>
        </p:nvSpPr>
        <p:spPr/>
        <p:txBody>
          <a:bodyPr/>
          <a:lstStyle/>
          <a:p>
            <a:fld id="{459A5F39-4CE7-434C-A5CB-50A363451602}" type="slidenum">
              <a:rPr lang="en-US" smtClean="0"/>
              <a:t>17</a:t>
            </a:fld>
            <a:endParaRPr lang="en-US"/>
          </a:p>
        </p:txBody>
      </p:sp>
    </p:spTree>
    <p:extLst>
      <p:ext uri="{BB962C8B-B14F-4D97-AF65-F5344CB8AC3E}">
        <p14:creationId xmlns:p14="http://schemas.microsoft.com/office/powerpoint/2010/main" val="416767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Stable polity in Britain</a:t>
            </a:r>
          </a:p>
        </p:txBody>
      </p:sp>
      <p:sp>
        <p:nvSpPr>
          <p:cNvPr id="4" name="Slide Number Placeholder 3"/>
          <p:cNvSpPr>
            <a:spLocks noGrp="1"/>
          </p:cNvSpPr>
          <p:nvPr>
            <p:ph type="sldNum" sz="quarter" idx="12"/>
          </p:nvPr>
        </p:nvSpPr>
        <p:spPr/>
        <p:txBody>
          <a:bodyPr/>
          <a:lstStyle/>
          <a:p>
            <a:fld id="{459A5F39-4CE7-434C-A5CB-50A363451602}" type="slidenum">
              <a:rPr lang="en-US" smtClean="0"/>
              <a:t>18</a:t>
            </a:fld>
            <a:endParaRPr lang="en-US"/>
          </a:p>
        </p:txBody>
      </p:sp>
      <p:pic>
        <p:nvPicPr>
          <p:cNvPr id="5" name="Content Placeholder 4"/>
          <p:cNvPicPr>
            <a:picLocks noGrp="1" noChangeAspect="1"/>
          </p:cNvPicPr>
          <p:nvPr>
            <p:ph idx="1"/>
          </p:nvPr>
        </p:nvPicPr>
        <p:blipFill>
          <a:blip r:embed="rId3"/>
          <a:srcRect l="7940" r="7940"/>
          <a:stretch>
            <a:fillRect/>
          </a:stretch>
        </p:blipFill>
        <p:spPr>
          <a:xfrm>
            <a:off x="765175" y="1537446"/>
            <a:ext cx="7612064" cy="4182035"/>
          </a:xfrm>
        </p:spPr>
      </p:pic>
      <p:sp>
        <p:nvSpPr>
          <p:cNvPr id="3" name="TextBox 2"/>
          <p:cNvSpPr txBox="1"/>
          <p:nvPr/>
        </p:nvSpPr>
        <p:spPr>
          <a:xfrm>
            <a:off x="482600" y="5537200"/>
            <a:ext cx="8216900" cy="1200328"/>
          </a:xfrm>
          <a:prstGeom prst="rect">
            <a:avLst/>
          </a:prstGeom>
          <a:solidFill>
            <a:srgbClr val="FFDC62"/>
          </a:solidFill>
        </p:spPr>
        <p:txBody>
          <a:bodyPr wrap="square" rtlCol="0">
            <a:spAutoFit/>
          </a:bodyPr>
          <a:lstStyle/>
          <a:p>
            <a:r>
              <a:rPr lang="en-US" sz="2400" dirty="0"/>
              <a:t>We understand Hume and Smith better than we do Grotius and Locke because Hume and Smith presuppose a stable polity context.</a:t>
            </a:r>
          </a:p>
        </p:txBody>
      </p:sp>
    </p:spTree>
    <p:extLst>
      <p:ext uri="{BB962C8B-B14F-4D97-AF65-F5344CB8AC3E}">
        <p14:creationId xmlns:p14="http://schemas.microsoft.com/office/powerpoint/2010/main" val="277234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Stephen Buckle</a:t>
            </a:r>
          </a:p>
        </p:txBody>
      </p:sp>
      <p:sp>
        <p:nvSpPr>
          <p:cNvPr id="4" name="Slide Number Placeholder 3"/>
          <p:cNvSpPr>
            <a:spLocks noGrp="1"/>
          </p:cNvSpPr>
          <p:nvPr>
            <p:ph type="sldNum" sz="quarter" idx="12"/>
          </p:nvPr>
        </p:nvSpPr>
        <p:spPr/>
        <p:txBody>
          <a:bodyPr/>
          <a:lstStyle/>
          <a:p>
            <a:fld id="{459A5F39-4CE7-434C-A5CB-50A363451602}" type="slidenum">
              <a:rPr lang="en-US" smtClean="0"/>
              <a:t>19</a:t>
            </a:fld>
            <a:endParaRPr lang="en-US"/>
          </a:p>
        </p:txBody>
      </p:sp>
      <p:pic>
        <p:nvPicPr>
          <p:cNvPr id="6" name="Picture 5"/>
          <p:cNvPicPr>
            <a:picLocks noChangeAspect="1"/>
          </p:cNvPicPr>
          <p:nvPr/>
        </p:nvPicPr>
        <p:blipFill>
          <a:blip r:embed="rId3"/>
          <a:stretch>
            <a:fillRect/>
          </a:stretch>
        </p:blipFill>
        <p:spPr>
          <a:xfrm>
            <a:off x="2266442" y="2211211"/>
            <a:ext cx="4705851" cy="3800122"/>
          </a:xfrm>
          <a:prstGeom prst="rect">
            <a:avLst/>
          </a:prstGeom>
        </p:spPr>
      </p:pic>
      <p:pic>
        <p:nvPicPr>
          <p:cNvPr id="7" name="Picture 6"/>
          <p:cNvPicPr>
            <a:picLocks noChangeAspect="1"/>
          </p:cNvPicPr>
          <p:nvPr/>
        </p:nvPicPr>
        <p:blipFill>
          <a:blip r:embed="rId4"/>
          <a:stretch>
            <a:fillRect/>
          </a:stretch>
        </p:blipFill>
        <p:spPr>
          <a:xfrm>
            <a:off x="6970887" y="-1"/>
            <a:ext cx="2188626" cy="2232399"/>
          </a:xfrm>
          <a:prstGeom prst="rect">
            <a:avLst/>
          </a:prstGeom>
        </p:spPr>
      </p:pic>
      <p:sp>
        <p:nvSpPr>
          <p:cNvPr id="9" name="Oval 8"/>
          <p:cNvSpPr/>
          <p:nvPr/>
        </p:nvSpPr>
        <p:spPr>
          <a:xfrm>
            <a:off x="4584700" y="5215467"/>
            <a:ext cx="1566333" cy="914400"/>
          </a:xfrm>
          <a:prstGeom prst="ellipse">
            <a:avLst/>
          </a:prstGeom>
          <a:noFill/>
          <a:ln w="69850">
            <a:solidFill>
              <a:schemeClr val="accent3"/>
            </a:solidFill>
            <a:beve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073900" y="5651500"/>
            <a:ext cx="2349500" cy="1200329"/>
          </a:xfrm>
          <a:prstGeom prst="rect">
            <a:avLst/>
          </a:prstGeom>
          <a:noFill/>
        </p:spPr>
        <p:txBody>
          <a:bodyPr wrap="square" rtlCol="0">
            <a:spAutoFit/>
          </a:bodyPr>
          <a:lstStyle/>
          <a:p>
            <a:r>
              <a:rPr lang="en-US" u="sng" dirty="0">
                <a:ln w="18415" cmpd="sng">
                  <a:solidFill>
                    <a:srgbClr val="FFFFFF"/>
                  </a:solidFill>
                  <a:prstDash val="solid"/>
                </a:ln>
                <a:solidFill>
                  <a:srgbClr val="FFFFFF"/>
                </a:solidFill>
                <a:effectLst>
                  <a:outerShdw blurRad="63500" dir="3600000" algn="tl" rotWithShape="0">
                    <a:srgbClr val="000000">
                      <a:alpha val="70000"/>
                    </a:srgbClr>
                  </a:outerShdw>
                </a:effectLst>
              </a:rPr>
              <a:t>Also</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Duncan Forbes</a:t>
            </a:r>
          </a:p>
          <a:p>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Knud</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Haakonssen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etc.</a:t>
            </a:r>
          </a:p>
        </p:txBody>
      </p:sp>
    </p:spTree>
    <p:extLst>
      <p:ext uri="{BB962C8B-B14F-4D97-AF65-F5344CB8AC3E}">
        <p14:creationId xmlns:p14="http://schemas.microsoft.com/office/powerpoint/2010/main" val="76680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liberalism”</a:t>
            </a:r>
          </a:p>
        </p:txBody>
      </p:sp>
      <p:sp>
        <p:nvSpPr>
          <p:cNvPr id="3" name="Content Placeholder 2"/>
          <p:cNvSpPr>
            <a:spLocks noGrp="1"/>
          </p:cNvSpPr>
          <p:nvPr>
            <p:ph idx="1"/>
          </p:nvPr>
        </p:nvSpPr>
        <p:spPr>
          <a:blipFill rotWithShape="1">
            <a:blip r:embed="rId3"/>
            <a:tile tx="0" ty="0" sx="100000" sy="100000" flip="none" algn="tl"/>
          </a:blipFill>
        </p:spPr>
        <p:txBody>
          <a:bodyPr/>
          <a:lstStyle/>
          <a:p>
            <a:pPr marL="0" indent="0">
              <a:buNone/>
            </a:pP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2</a:t>
            </a:fld>
            <a:endParaRPr lang="en-US"/>
          </a:p>
        </p:txBody>
      </p:sp>
      <p:pic>
        <p:nvPicPr>
          <p:cNvPr id="5" name="Picture 4"/>
          <p:cNvPicPr>
            <a:picLocks noChangeAspect="1"/>
          </p:cNvPicPr>
          <p:nvPr/>
        </p:nvPicPr>
        <p:blipFill>
          <a:blip r:embed="rId4"/>
          <a:stretch>
            <a:fillRect/>
          </a:stretch>
        </p:blipFill>
        <p:spPr>
          <a:xfrm>
            <a:off x="4305300" y="3584222"/>
            <a:ext cx="653817" cy="980726"/>
          </a:xfrm>
          <a:prstGeom prst="rect">
            <a:avLst/>
          </a:prstGeom>
        </p:spPr>
      </p:pic>
    </p:spTree>
    <p:extLst>
      <p:ext uri="{BB962C8B-B14F-4D97-AF65-F5344CB8AC3E}">
        <p14:creationId xmlns:p14="http://schemas.microsoft.com/office/powerpoint/2010/main" val="253855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6" presetClass="emph" presetSubtype="0" fill="hold" nodeType="afterEffect">
                                  <p:stCondLst>
                                    <p:cond delay="1000"/>
                                  </p:stCondLst>
                                  <p:childTnLst>
                                    <p:animScale>
                                      <p:cBhvr>
                                        <p:cTn id="9" dur="2000" fill="hold"/>
                                        <p:tgtEl>
                                          <p:spTgt spid="5"/>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genealogy of liberalism 1.0 </a:t>
            </a:r>
          </a:p>
        </p:txBody>
      </p:sp>
      <p:sp>
        <p:nvSpPr>
          <p:cNvPr id="3" name="Content Placeholder 2"/>
          <p:cNvSpPr>
            <a:spLocks noGrp="1"/>
          </p:cNvSpPr>
          <p:nvPr>
            <p:ph idx="1"/>
          </p:nvPr>
        </p:nvSpPr>
        <p:spPr>
          <a:xfrm>
            <a:off x="141111" y="2070846"/>
            <a:ext cx="8236128" cy="4182035"/>
          </a:xfrm>
        </p:spPr>
        <p:txBody>
          <a:bodyPr/>
          <a:lstStyle/>
          <a:p>
            <a:pPr marL="0" indent="0">
              <a:buNone/>
            </a:pPr>
            <a:r>
              <a:rPr lang="en-US" dirty="0"/>
              <a:t>   </a:t>
            </a:r>
            <a:r>
              <a:rPr lang="en-US" sz="3000" dirty="0"/>
              <a:t>Grotius-Locke-Hume</a:t>
            </a:r>
          </a:p>
          <a:p>
            <a:pPr marL="0" indent="0">
              <a:buNone/>
            </a:pPr>
            <a:r>
              <a:rPr lang="en-US" sz="3000" dirty="0"/>
              <a:t>			Hume-Smith</a:t>
            </a:r>
          </a:p>
          <a:p>
            <a:pPr marL="0" indent="0">
              <a:buNone/>
            </a:pPr>
            <a:r>
              <a:rPr lang="en-US" sz="3000" dirty="0"/>
              <a:t>				  “liberal” as the name</a:t>
            </a:r>
          </a:p>
          <a:p>
            <a:pPr marL="0" indent="0">
              <a:buNone/>
            </a:pPr>
            <a:r>
              <a:rPr lang="en-US" sz="3000" u="sng" dirty="0"/>
              <a:t>1600	      1689   		  1776 …. Gladstone…. </a:t>
            </a:r>
          </a:p>
        </p:txBody>
      </p:sp>
      <p:sp>
        <p:nvSpPr>
          <p:cNvPr id="4" name="Slide Number Placeholder 3"/>
          <p:cNvSpPr>
            <a:spLocks noGrp="1"/>
          </p:cNvSpPr>
          <p:nvPr>
            <p:ph type="sldNum" sz="quarter" idx="12"/>
          </p:nvPr>
        </p:nvSpPr>
        <p:spPr/>
        <p:txBody>
          <a:bodyPr/>
          <a:lstStyle/>
          <a:p>
            <a:fld id="{459A5F39-4CE7-434C-A5CB-50A363451602}" type="slidenum">
              <a:rPr lang="en-US" smtClean="0"/>
              <a:t>20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350259897"/>
              </p:ext>
            </p:extLst>
          </p:nvPr>
        </p:nvGraphicFramePr>
        <p:xfrm>
          <a:off x="338667" y="2116667"/>
          <a:ext cx="3894666" cy="606777"/>
        </p:xfrm>
        <a:graphic>
          <a:graphicData uri="http://schemas.openxmlformats.org/drawingml/2006/table">
            <a:tbl>
              <a:tblPr/>
              <a:tblGrid>
                <a:gridCol w="3894666">
                  <a:extLst>
                    <a:ext uri="{9D8B030D-6E8A-4147-A177-3AD203B41FA5}">
                      <a16:colId xmlns:a16="http://schemas.microsoft.com/office/drawing/2014/main" val="20000"/>
                    </a:ext>
                  </a:extLst>
                </a:gridCol>
              </a:tblGrid>
              <a:tr h="606777">
                <a:tc>
                  <a:txBody>
                    <a:bodyPr/>
                    <a:lstStyle/>
                    <a:p>
                      <a:endParaRPr lang="en-US" dirty="0"/>
                    </a:p>
                  </a:txBody>
                  <a:tcPr>
                    <a:lnL w="19050" cmpd="sng">
                      <a:solidFill>
                        <a:prstClr val="white"/>
                      </a:solidFill>
                      <a:prstDash val="solid"/>
                    </a:lnL>
                    <a:lnR w="19050" cmpd="sng">
                      <a:solidFill>
                        <a:prstClr val="white"/>
                      </a:solidFill>
                      <a:prstDash val="solid"/>
                    </a:lnR>
                    <a:lnT w="19050" cmpd="sng">
                      <a:solidFill>
                        <a:prstClr val="white"/>
                      </a:solidFill>
                      <a:prstDash val="solid"/>
                    </a:lnT>
                    <a:lnB w="19050" cmpd="sng">
                      <a:solidFill>
                        <a:prstClr val="white"/>
                      </a:solidFill>
                      <a:prstDash val="solid"/>
                    </a:lnB>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928980899"/>
              </p:ext>
            </p:extLst>
          </p:nvPr>
        </p:nvGraphicFramePr>
        <p:xfrm>
          <a:off x="2864556" y="2794000"/>
          <a:ext cx="2342444" cy="677333"/>
        </p:xfrm>
        <a:graphic>
          <a:graphicData uri="http://schemas.openxmlformats.org/drawingml/2006/table">
            <a:tbl>
              <a:tblPr/>
              <a:tblGrid>
                <a:gridCol w="2342444">
                  <a:extLst>
                    <a:ext uri="{9D8B030D-6E8A-4147-A177-3AD203B41FA5}">
                      <a16:colId xmlns:a16="http://schemas.microsoft.com/office/drawing/2014/main" val="20000"/>
                    </a:ext>
                  </a:extLst>
                </a:gridCol>
              </a:tblGrid>
              <a:tr h="677333">
                <a:tc>
                  <a:txBody>
                    <a:bodyPr/>
                    <a:lstStyle/>
                    <a:p>
                      <a:endParaRPr lang="en-US" dirty="0"/>
                    </a:p>
                  </a:txBody>
                  <a:tcPr>
                    <a:lnL w="19050" cmpd="sng">
                      <a:solidFill>
                        <a:prstClr val="white"/>
                      </a:solidFill>
                      <a:prstDash val="solid"/>
                    </a:lnL>
                    <a:lnR w="19050" cmpd="sng">
                      <a:solidFill>
                        <a:prstClr val="white"/>
                      </a:solidFill>
                      <a:prstDash val="solid"/>
                    </a:lnR>
                    <a:lnT w="19050" cmpd="sng">
                      <a:solidFill>
                        <a:prstClr val="white"/>
                      </a:solidFill>
                      <a:prstDash val="solid"/>
                    </a:lnT>
                    <a:lnB w="19050" cmpd="sng">
                      <a:solidFill>
                        <a:prstClr val="white"/>
                      </a:solidFill>
                      <a:prstDash val="solid"/>
                    </a:lnB>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402992138"/>
              </p:ext>
            </p:extLst>
          </p:nvPr>
        </p:nvGraphicFramePr>
        <p:xfrm>
          <a:off x="3908778" y="3471333"/>
          <a:ext cx="3838222" cy="663223"/>
        </p:xfrm>
        <a:graphic>
          <a:graphicData uri="http://schemas.openxmlformats.org/drawingml/2006/table">
            <a:tbl>
              <a:tblPr/>
              <a:tblGrid>
                <a:gridCol w="3838222">
                  <a:extLst>
                    <a:ext uri="{9D8B030D-6E8A-4147-A177-3AD203B41FA5}">
                      <a16:colId xmlns:a16="http://schemas.microsoft.com/office/drawing/2014/main" val="20000"/>
                    </a:ext>
                  </a:extLst>
                </a:gridCol>
              </a:tblGrid>
              <a:tr h="663223">
                <a:tc>
                  <a:txBody>
                    <a:bodyPr/>
                    <a:lstStyle/>
                    <a:p>
                      <a:endParaRPr lang="en-US" dirty="0"/>
                    </a:p>
                  </a:txBody>
                  <a:tcPr>
                    <a:lnL w="19050" cmpd="sng">
                      <a:solidFill>
                        <a:prstClr val="white"/>
                      </a:solidFill>
                      <a:prstDash val="solid"/>
                    </a:lnL>
                    <a:lnR w="19050" cmpd="sng">
                      <a:solidFill>
                        <a:prstClr val="white"/>
                      </a:solidFill>
                      <a:prstDash val="solid"/>
                    </a:lnR>
                    <a:lnT w="19050" cmpd="sng">
                      <a:solidFill>
                        <a:prstClr val="white"/>
                      </a:solidFill>
                      <a:prstDash val="solid"/>
                    </a:lnT>
                    <a:lnB w="19050" cmpd="sng">
                      <a:solidFill>
                        <a:prstClr val="white"/>
                      </a:solidFill>
                      <a:prstDash val="solid"/>
                    </a:lnB>
                  </a:tcPr>
                </a:tc>
                <a:extLst>
                  <a:ext uri="{0D108BD9-81ED-4DB2-BD59-A6C34878D82A}">
                    <a16:rowId xmlns:a16="http://schemas.microsoft.com/office/drawing/2014/main" val="10000"/>
                  </a:ext>
                </a:extLst>
              </a:tr>
            </a:tbl>
          </a:graphicData>
        </a:graphic>
      </p:graphicFrame>
      <p:sp>
        <p:nvSpPr>
          <p:cNvPr id="8" name="TextBox 7"/>
          <p:cNvSpPr txBox="1"/>
          <p:nvPr/>
        </p:nvSpPr>
        <p:spPr>
          <a:xfrm>
            <a:off x="662516" y="5592232"/>
            <a:ext cx="7285568" cy="461665"/>
          </a:xfrm>
          <a:prstGeom prst="rect">
            <a:avLst/>
          </a:prstGeom>
          <a:solidFill>
            <a:schemeClr val="accent1">
              <a:lumMod val="60000"/>
              <a:lumOff val="40000"/>
            </a:schemeClr>
          </a:solidFill>
        </p:spPr>
        <p:txBody>
          <a:bodyPr wrap="square" rtlCol="0">
            <a:spAutoFit/>
          </a:bodyPr>
          <a:lstStyle/>
          <a:p>
            <a:r>
              <a:rPr lang="en-US" sz="2400" dirty="0">
                <a:latin typeface="Arial"/>
                <a:cs typeface="Arial"/>
              </a:rPr>
              <a:t>We extend “liberal” backward in time, before 1776</a:t>
            </a:r>
          </a:p>
        </p:txBody>
      </p:sp>
      <p:sp>
        <p:nvSpPr>
          <p:cNvPr id="9" name="TextBox 8"/>
          <p:cNvSpPr txBox="1"/>
          <p:nvPr/>
        </p:nvSpPr>
        <p:spPr>
          <a:xfrm>
            <a:off x="419100" y="1600200"/>
            <a:ext cx="2260600" cy="461665"/>
          </a:xfrm>
          <a:prstGeom prst="rect">
            <a:avLst/>
          </a:prstGeom>
          <a:solidFill>
            <a:schemeClr val="accent1">
              <a:lumMod val="60000"/>
              <a:lumOff val="40000"/>
            </a:schemeClr>
          </a:solidFill>
        </p:spPr>
        <p:txBody>
          <a:bodyPr wrap="square" rtlCol="0">
            <a:spAutoFit/>
          </a:bodyPr>
          <a:lstStyle/>
          <a:p>
            <a:r>
              <a:rPr lang="en-US" sz="2400" dirty="0">
                <a:latin typeface="Arial"/>
                <a:cs typeface="Arial"/>
              </a:rPr>
              <a:t>“proto-liberals”</a:t>
            </a:r>
          </a:p>
        </p:txBody>
      </p:sp>
      <p:sp>
        <p:nvSpPr>
          <p:cNvPr id="10" name="TextBox 9"/>
          <p:cNvSpPr txBox="1"/>
          <p:nvPr/>
        </p:nvSpPr>
        <p:spPr>
          <a:xfrm>
            <a:off x="2540000" y="1629602"/>
            <a:ext cx="4927600" cy="461665"/>
          </a:xfrm>
          <a:prstGeom prst="rect">
            <a:avLst/>
          </a:prstGeom>
          <a:noFill/>
        </p:spPr>
        <p:txBody>
          <a:bodyPr wrap="square" rtlCol="0">
            <a:spAutoFit/>
          </a:bodyPr>
          <a:lstStyle/>
          <a:p>
            <a:r>
              <a:rPr lang="en-US" sz="2400" dirty="0">
                <a:solidFill>
                  <a:schemeClr val="bg1"/>
                </a:solidFill>
                <a:latin typeface="Arial"/>
                <a:cs typeface="Arial"/>
                <a:sym typeface="Wingdings"/>
              </a:rPr>
              <a:t> Political stability in Britain</a:t>
            </a:r>
            <a:endParaRPr lang="en-US" sz="2400" dirty="0">
              <a:solidFill>
                <a:schemeClr val="bg1"/>
              </a:solidFill>
              <a:latin typeface="Arial"/>
              <a:cs typeface="Arial"/>
            </a:endParaRPr>
          </a:p>
        </p:txBody>
      </p:sp>
    </p:spTree>
    <p:extLst>
      <p:ext uri="{BB962C8B-B14F-4D97-AF65-F5344CB8AC3E}">
        <p14:creationId xmlns:p14="http://schemas.microsoft.com/office/powerpoint/2010/main" val="165840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dissolv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dissolv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dissolv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(before Grotius)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07680332"/>
              </p:ext>
            </p:extLst>
          </p:nvPr>
        </p:nvGraphicFramePr>
        <p:xfrm>
          <a:off x="765173" y="1244600"/>
          <a:ext cx="7832726" cy="5577840"/>
        </p:xfrm>
        <a:graphic>
          <a:graphicData uri="http://schemas.openxmlformats.org/drawingml/2006/table">
            <a:tbl>
              <a:tblPr firstRow="1" bandRow="1">
                <a:tableStyleId>{5C22544A-7EE6-4342-B048-85BDC9FD1C3A}</a:tableStyleId>
              </a:tblPr>
              <a:tblGrid>
                <a:gridCol w="3916363">
                  <a:extLst>
                    <a:ext uri="{9D8B030D-6E8A-4147-A177-3AD203B41FA5}">
                      <a16:colId xmlns:a16="http://schemas.microsoft.com/office/drawing/2014/main" val="20000"/>
                    </a:ext>
                  </a:extLst>
                </a:gridCol>
                <a:gridCol w="3916363">
                  <a:extLst>
                    <a:ext uri="{9D8B030D-6E8A-4147-A177-3AD203B41FA5}">
                      <a16:colId xmlns:a16="http://schemas.microsoft.com/office/drawing/2014/main" val="20001"/>
                    </a:ext>
                  </a:extLst>
                </a:gridCol>
              </a:tblGrid>
              <a:tr h="429038">
                <a:tc>
                  <a:txBody>
                    <a:bodyPr/>
                    <a:lstStyle/>
                    <a:p>
                      <a:r>
                        <a:rPr lang="en-US" sz="2400" dirty="0">
                          <a:solidFill>
                            <a:schemeClr val="tx1"/>
                          </a:solidFill>
                        </a:rPr>
                        <a:t>Original Sources</a:t>
                      </a:r>
                    </a:p>
                  </a:txBody>
                  <a:tcPr/>
                </a:tc>
                <a:tc>
                  <a:txBody>
                    <a:bodyPr/>
                    <a:lstStyle/>
                    <a:p>
                      <a:r>
                        <a:rPr lang="en-US" sz="2400" dirty="0">
                          <a:solidFill>
                            <a:srgbClr val="000000"/>
                          </a:solidFill>
                        </a:rPr>
                        <a:t>Modern Scholars</a:t>
                      </a:r>
                    </a:p>
                  </a:txBody>
                  <a:tcPr/>
                </a:tc>
                <a:extLst>
                  <a:ext uri="{0D108BD9-81ED-4DB2-BD59-A6C34878D82A}">
                    <a16:rowId xmlns:a16="http://schemas.microsoft.com/office/drawing/2014/main" val="10000"/>
                  </a:ext>
                </a:extLst>
              </a:tr>
              <a:tr h="740531">
                <a:tc>
                  <a:txBody>
                    <a:bodyPr/>
                    <a:lstStyle/>
                    <a:p>
                      <a:r>
                        <a:rPr lang="en-US" sz="2400" i="1" dirty="0" err="1"/>
                        <a:t>Decretum</a:t>
                      </a:r>
                      <a:r>
                        <a:rPr lang="en-US" sz="2400" i="1" dirty="0"/>
                        <a:t> </a:t>
                      </a:r>
                      <a:r>
                        <a:rPr lang="en-US" sz="2400" i="1" dirty="0" err="1"/>
                        <a:t>Gratiani</a:t>
                      </a:r>
                      <a:r>
                        <a:rPr lang="en-US" sz="2400" i="0" dirty="0"/>
                        <a:t>  </a:t>
                      </a:r>
                      <a:r>
                        <a:rPr lang="en-US" sz="1600" i="0" dirty="0"/>
                        <a:t>(1150)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a:t>Gierke</a:t>
                      </a:r>
                      <a:r>
                        <a:rPr lang="en-US" sz="2400" dirty="0"/>
                        <a:t>, Maitland,</a:t>
                      </a:r>
                      <a:r>
                        <a:rPr lang="en-US" sz="2400" baseline="0" dirty="0"/>
                        <a:t> Maine</a:t>
                      </a:r>
                      <a:endParaRPr lang="en-US" sz="2400" dirty="0"/>
                    </a:p>
                    <a:p>
                      <a:endParaRPr lang="en-US" sz="2400" dirty="0"/>
                    </a:p>
                  </a:txBody>
                  <a:tcPr/>
                </a:tc>
                <a:extLst>
                  <a:ext uri="{0D108BD9-81ED-4DB2-BD59-A6C34878D82A}">
                    <a16:rowId xmlns:a16="http://schemas.microsoft.com/office/drawing/2014/main" val="10001"/>
                  </a:ext>
                </a:extLst>
              </a:tr>
              <a:tr h="10579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Henry</a:t>
                      </a:r>
                      <a:r>
                        <a:rPr lang="en-US" sz="2400" baseline="0" dirty="0"/>
                        <a:t> of Ghent </a:t>
                      </a:r>
                      <a:r>
                        <a:rPr lang="en-US" sz="1600" baseline="0" dirty="0"/>
                        <a:t>(b. 1217)</a:t>
                      </a:r>
                      <a:r>
                        <a:rPr lang="en-US" sz="2400" baseline="0" dirty="0"/>
                        <a:t>; Aquinas </a:t>
                      </a:r>
                      <a:r>
                        <a:rPr lang="en-US" sz="1600" baseline="0" dirty="0"/>
                        <a:t>(b. 1225); </a:t>
                      </a:r>
                      <a:r>
                        <a:rPr lang="en-US" sz="2400" baseline="0" dirty="0"/>
                        <a:t>Duns </a:t>
                      </a:r>
                      <a:r>
                        <a:rPr lang="en-US" sz="2400" baseline="0" dirty="0" err="1"/>
                        <a:t>Scotus</a:t>
                      </a:r>
                      <a:r>
                        <a:rPr lang="en-US" sz="2400" baseline="0" dirty="0"/>
                        <a:t> </a:t>
                      </a:r>
                      <a:r>
                        <a:rPr lang="en-US" sz="1600" baseline="0" dirty="0"/>
                        <a:t>(b. 1266);</a:t>
                      </a:r>
                      <a:endParaRPr lang="en-US" sz="1600" dirty="0"/>
                    </a:p>
                    <a:p>
                      <a:r>
                        <a:rPr lang="en-US" sz="2400" dirty="0" err="1"/>
                        <a:t>Marsilius</a:t>
                      </a:r>
                      <a:r>
                        <a:rPr lang="en-US" sz="2400" dirty="0"/>
                        <a:t> of Padua </a:t>
                      </a:r>
                      <a:r>
                        <a:rPr lang="en-US" sz="1600" dirty="0"/>
                        <a:t>(b. 1275)</a:t>
                      </a:r>
                      <a:r>
                        <a:rPr lang="en-US" sz="2400" dirty="0"/>
                        <a:t>; Ockham </a:t>
                      </a:r>
                      <a:r>
                        <a:rPr lang="en-US" sz="1600" dirty="0"/>
                        <a:t>(b. 1287)</a:t>
                      </a:r>
                      <a:r>
                        <a:rPr lang="en-US" sz="24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Walter Ullman, Colin Morris</a:t>
                      </a:r>
                    </a:p>
                    <a:p>
                      <a:endParaRPr lang="en-US" sz="2400" dirty="0"/>
                    </a:p>
                  </a:txBody>
                  <a:tcPr/>
                </a:tc>
                <a:extLst>
                  <a:ext uri="{0D108BD9-81ED-4DB2-BD59-A6C34878D82A}">
                    <a16:rowId xmlns:a16="http://schemas.microsoft.com/office/drawing/2014/main" val="10002"/>
                  </a:ext>
                </a:extLst>
              </a:tr>
              <a:tr h="7405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a:t>Gerson</a:t>
                      </a:r>
                      <a:r>
                        <a:rPr lang="en-US" sz="2400" dirty="0"/>
                        <a:t> </a:t>
                      </a:r>
                      <a:r>
                        <a:rPr lang="en-US" sz="1600" dirty="0"/>
                        <a:t>(b. 1363)</a:t>
                      </a:r>
                    </a:p>
                    <a:p>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Alan Macfarlane, Brian Tierney, Harold Berman</a:t>
                      </a:r>
                    </a:p>
                    <a:p>
                      <a:endParaRPr lang="en-US" sz="2400" dirty="0"/>
                    </a:p>
                  </a:txBody>
                  <a:tcPr/>
                </a:tc>
                <a:extLst>
                  <a:ext uri="{0D108BD9-81ED-4DB2-BD59-A6C34878D82A}">
                    <a16:rowId xmlns:a16="http://schemas.microsoft.com/office/drawing/2014/main" val="10003"/>
                  </a:ext>
                </a:extLst>
              </a:tr>
              <a:tr h="10579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Vitoria </a:t>
                      </a:r>
                      <a:r>
                        <a:rPr lang="en-US" sz="1600" dirty="0"/>
                        <a:t>(b. 1483)</a:t>
                      </a:r>
                      <a:r>
                        <a:rPr lang="en-US" sz="2400" dirty="0"/>
                        <a:t>, Las Casas </a:t>
                      </a:r>
                      <a:r>
                        <a:rPr lang="en-US" sz="1600" dirty="0"/>
                        <a:t>(b. 1484)</a:t>
                      </a:r>
                      <a:r>
                        <a:rPr lang="en-US" sz="2400" dirty="0"/>
                        <a:t>, Suarez </a:t>
                      </a:r>
                      <a:r>
                        <a:rPr lang="en-US" sz="1600" dirty="0"/>
                        <a:t>(b. 1548)</a:t>
                      </a:r>
                    </a:p>
                    <a:p>
                      <a:endParaRPr lang="en-US" sz="2400" dirty="0"/>
                    </a:p>
                  </a:txBody>
                  <a:tcPr/>
                </a:tc>
                <a:tc>
                  <a:txBody>
                    <a:bodyPr/>
                    <a:lstStyle/>
                    <a:p>
                      <a:endParaRPr lang="en-US" sz="2400" dirty="0"/>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459A5F39-4CE7-434C-A5CB-50A363451602}" type="slidenum">
              <a:rPr lang="en-US" smtClean="0"/>
              <a:t>21</a:t>
            </a:fld>
            <a:endParaRPr lang="en-US"/>
          </a:p>
        </p:txBody>
      </p:sp>
    </p:spTree>
    <p:extLst>
      <p:ext uri="{BB962C8B-B14F-4D97-AF65-F5344CB8AC3E}">
        <p14:creationId xmlns:p14="http://schemas.microsoft.com/office/powerpoint/2010/main" val="489657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David Hume</a:t>
            </a:r>
            <a:br>
              <a:rPr lang="en-US" dirty="0"/>
            </a:br>
            <a:r>
              <a:rPr lang="en-US" dirty="0"/>
              <a:t>1711-1776</a:t>
            </a:r>
          </a:p>
        </p:txBody>
      </p:sp>
      <p:sp>
        <p:nvSpPr>
          <p:cNvPr id="4" name="Slide Number Placeholder 3"/>
          <p:cNvSpPr>
            <a:spLocks noGrp="1"/>
          </p:cNvSpPr>
          <p:nvPr>
            <p:ph type="sldNum" sz="quarter" idx="12"/>
          </p:nvPr>
        </p:nvSpPr>
        <p:spPr/>
        <p:txBody>
          <a:bodyPr/>
          <a:lstStyle/>
          <a:p>
            <a:fld id="{459A5F39-4CE7-434C-A5CB-50A363451602}" type="slidenum">
              <a:rPr lang="en-US" smtClean="0"/>
              <a:t>22</a:t>
            </a:fld>
            <a:endParaRPr lang="en-US"/>
          </a:p>
        </p:txBody>
      </p:sp>
      <p:pic>
        <p:nvPicPr>
          <p:cNvPr id="5" name="Picture 4"/>
          <p:cNvPicPr>
            <a:picLocks noChangeAspect="1"/>
          </p:cNvPicPr>
          <p:nvPr/>
        </p:nvPicPr>
        <p:blipFill>
          <a:blip r:embed="rId3"/>
          <a:stretch>
            <a:fillRect/>
          </a:stretch>
        </p:blipFill>
        <p:spPr>
          <a:xfrm>
            <a:off x="2635952" y="1795929"/>
            <a:ext cx="3812822" cy="4918135"/>
          </a:xfrm>
          <a:prstGeom prst="rect">
            <a:avLst/>
          </a:prstGeom>
        </p:spPr>
      </p:pic>
    </p:spTree>
    <p:extLst>
      <p:ext uri="{BB962C8B-B14F-4D97-AF65-F5344CB8AC3E}">
        <p14:creationId xmlns:p14="http://schemas.microsoft.com/office/powerpoint/2010/main" val="167739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David Hume</a:t>
            </a:r>
          </a:p>
        </p:txBody>
      </p:sp>
      <p:sp>
        <p:nvSpPr>
          <p:cNvPr id="3" name="Content Placeholder 2"/>
          <p:cNvSpPr>
            <a:spLocks noGrp="1"/>
          </p:cNvSpPr>
          <p:nvPr>
            <p:ph idx="1"/>
          </p:nvPr>
        </p:nvSpPr>
        <p:spPr/>
        <p:txBody>
          <a:bodyPr>
            <a:normAutofit/>
          </a:bodyPr>
          <a:lstStyle/>
          <a:p>
            <a:r>
              <a:rPr lang="en-US" dirty="0"/>
              <a:t>Problems in mutual coordination</a:t>
            </a:r>
          </a:p>
          <a:p>
            <a:r>
              <a:rPr lang="en-US" dirty="0"/>
              <a:t>Focal points (Schelling)</a:t>
            </a:r>
          </a:p>
          <a:p>
            <a:r>
              <a:rPr lang="en-US" dirty="0"/>
              <a:t>Focal points all the way down.</a:t>
            </a:r>
          </a:p>
          <a:p>
            <a:r>
              <a:rPr lang="en-US" dirty="0"/>
              <a:t>Convention: Language, etc. (D.K. Lewis)</a:t>
            </a:r>
          </a:p>
          <a:p>
            <a:pPr lvl="1"/>
            <a:r>
              <a:rPr lang="en-US" dirty="0"/>
              <a:t>Does not imply contract/consent. </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23</a:t>
            </a:fld>
            <a:endParaRPr lang="en-US"/>
          </a:p>
        </p:txBody>
      </p:sp>
      <p:pic>
        <p:nvPicPr>
          <p:cNvPr id="6" name="Picture 5"/>
          <p:cNvPicPr>
            <a:picLocks noChangeAspect="1"/>
          </p:cNvPicPr>
          <p:nvPr/>
        </p:nvPicPr>
        <p:blipFill>
          <a:blip r:embed="rId3"/>
          <a:stretch>
            <a:fillRect/>
          </a:stretch>
        </p:blipFill>
        <p:spPr>
          <a:xfrm>
            <a:off x="5712178" y="1325034"/>
            <a:ext cx="1727200" cy="1739900"/>
          </a:xfrm>
          <a:prstGeom prst="rect">
            <a:avLst/>
          </a:prstGeom>
        </p:spPr>
      </p:pic>
      <p:sp>
        <p:nvSpPr>
          <p:cNvPr id="7" name="TextBox 6"/>
          <p:cNvSpPr txBox="1"/>
          <p:nvPr/>
        </p:nvSpPr>
        <p:spPr>
          <a:xfrm>
            <a:off x="7563556" y="1708771"/>
            <a:ext cx="1580444" cy="923330"/>
          </a:xfrm>
          <a:prstGeom prst="rect">
            <a:avLst/>
          </a:prstGeom>
          <a:noFill/>
        </p:spPr>
        <p:txBody>
          <a:bodyPr wrap="square" rtlCol="0">
            <a:spAutoFit/>
          </a:bodyPr>
          <a:lstStyle/>
          <a:p>
            <a:r>
              <a:rPr lang="en-US" dirty="0">
                <a:solidFill>
                  <a:schemeClr val="bg1"/>
                </a:solidFill>
              </a:rPr>
              <a:t>Thomas </a:t>
            </a:r>
          </a:p>
          <a:p>
            <a:r>
              <a:rPr lang="en-US" dirty="0">
                <a:solidFill>
                  <a:schemeClr val="bg1"/>
                </a:solidFill>
              </a:rPr>
              <a:t>Schelling</a:t>
            </a:r>
          </a:p>
          <a:p>
            <a:r>
              <a:rPr lang="en-US" dirty="0">
                <a:solidFill>
                  <a:schemeClr val="bg1"/>
                </a:solidFill>
              </a:rPr>
              <a:t>1921-2016</a:t>
            </a:r>
          </a:p>
        </p:txBody>
      </p:sp>
      <p:pic>
        <p:nvPicPr>
          <p:cNvPr id="8" name="Picture 7"/>
          <p:cNvPicPr>
            <a:picLocks noChangeAspect="1"/>
          </p:cNvPicPr>
          <p:nvPr/>
        </p:nvPicPr>
        <p:blipFill>
          <a:blip r:embed="rId4"/>
          <a:stretch>
            <a:fillRect/>
          </a:stretch>
        </p:blipFill>
        <p:spPr>
          <a:xfrm>
            <a:off x="1237855" y="0"/>
            <a:ext cx="1398097" cy="1803397"/>
          </a:xfrm>
          <a:prstGeom prst="rect">
            <a:avLst/>
          </a:prstGeom>
        </p:spPr>
      </p:pic>
      <p:pic>
        <p:nvPicPr>
          <p:cNvPr id="9" name="Picture 8"/>
          <p:cNvPicPr>
            <a:picLocks noChangeAspect="1"/>
          </p:cNvPicPr>
          <p:nvPr/>
        </p:nvPicPr>
        <p:blipFill>
          <a:blip r:embed="rId5"/>
          <a:stretch>
            <a:fillRect/>
          </a:stretch>
        </p:blipFill>
        <p:spPr>
          <a:xfrm>
            <a:off x="6831676" y="3064934"/>
            <a:ext cx="1239880" cy="1873956"/>
          </a:xfrm>
          <a:prstGeom prst="rect">
            <a:avLst/>
          </a:prstGeom>
        </p:spPr>
      </p:pic>
      <p:sp>
        <p:nvSpPr>
          <p:cNvPr id="10" name="TextBox 9"/>
          <p:cNvSpPr txBox="1"/>
          <p:nvPr/>
        </p:nvSpPr>
        <p:spPr>
          <a:xfrm>
            <a:off x="8046156" y="3201716"/>
            <a:ext cx="1580444" cy="646331"/>
          </a:xfrm>
          <a:prstGeom prst="rect">
            <a:avLst/>
          </a:prstGeom>
          <a:noFill/>
        </p:spPr>
        <p:txBody>
          <a:bodyPr wrap="square" rtlCol="0">
            <a:spAutoFit/>
          </a:bodyPr>
          <a:lstStyle/>
          <a:p>
            <a:r>
              <a:rPr lang="en-US" dirty="0">
                <a:solidFill>
                  <a:schemeClr val="bg1"/>
                </a:solidFill>
              </a:rPr>
              <a:t>David K. </a:t>
            </a:r>
          </a:p>
          <a:p>
            <a:r>
              <a:rPr lang="en-US" dirty="0">
                <a:solidFill>
                  <a:schemeClr val="bg1"/>
                </a:solidFill>
              </a:rPr>
              <a:t>Lewis</a:t>
            </a:r>
          </a:p>
        </p:txBody>
      </p:sp>
      <p:sp>
        <p:nvSpPr>
          <p:cNvPr id="5" name="Oval 4"/>
          <p:cNvSpPr/>
          <p:nvPr/>
        </p:nvSpPr>
        <p:spPr>
          <a:xfrm>
            <a:off x="2479674" y="4951590"/>
            <a:ext cx="1914525" cy="174131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2933700" y="5448300"/>
            <a:ext cx="1016000" cy="1027290"/>
          </a:xfrm>
          <a:prstGeom prst="ellipse">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750252" y="5078968"/>
            <a:ext cx="1511300" cy="369332"/>
          </a:xfrm>
          <a:prstGeom prst="rect">
            <a:avLst/>
          </a:prstGeom>
          <a:noFill/>
        </p:spPr>
        <p:txBody>
          <a:bodyPr wrap="square" rtlCol="0">
            <a:spAutoFit/>
          </a:bodyPr>
          <a:lstStyle/>
          <a:p>
            <a:r>
              <a:rPr lang="en-US" dirty="0"/>
              <a:t>Convention</a:t>
            </a:r>
          </a:p>
        </p:txBody>
      </p:sp>
      <p:sp>
        <p:nvSpPr>
          <p:cNvPr id="13" name="TextBox 12"/>
          <p:cNvSpPr txBox="1"/>
          <p:nvPr/>
        </p:nvSpPr>
        <p:spPr>
          <a:xfrm>
            <a:off x="2933700" y="5864580"/>
            <a:ext cx="1021955" cy="369332"/>
          </a:xfrm>
          <a:prstGeom prst="rect">
            <a:avLst/>
          </a:prstGeom>
          <a:noFill/>
        </p:spPr>
        <p:txBody>
          <a:bodyPr wrap="square" rtlCol="0">
            <a:spAutoFit/>
          </a:bodyPr>
          <a:lstStyle/>
          <a:p>
            <a:r>
              <a:rPr lang="en-US" dirty="0"/>
              <a:t>Consent</a:t>
            </a:r>
          </a:p>
        </p:txBody>
      </p:sp>
    </p:spTree>
    <p:extLst>
      <p:ext uri="{BB962C8B-B14F-4D97-AF65-F5344CB8AC3E}">
        <p14:creationId xmlns:p14="http://schemas.microsoft.com/office/powerpoint/2010/main" val="223872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David Hume</a:t>
            </a:r>
          </a:p>
        </p:txBody>
      </p:sp>
      <p:sp>
        <p:nvSpPr>
          <p:cNvPr id="3" name="Content Placeholder 2"/>
          <p:cNvSpPr>
            <a:spLocks noGrp="1"/>
          </p:cNvSpPr>
          <p:nvPr>
            <p:ph idx="1"/>
          </p:nvPr>
        </p:nvSpPr>
        <p:spPr/>
        <p:txBody>
          <a:bodyPr>
            <a:normAutofit/>
          </a:bodyPr>
          <a:lstStyle/>
          <a:p>
            <a:r>
              <a:rPr lang="en-US" dirty="0"/>
              <a:t>Natural convention</a:t>
            </a:r>
          </a:p>
          <a:p>
            <a:r>
              <a:rPr lang="en-US" dirty="0"/>
              <a:t>Commutative justice: A set of conventions.</a:t>
            </a:r>
          </a:p>
          <a:p>
            <a:r>
              <a:rPr lang="en-US" dirty="0"/>
              <a:t>Political authority: A set of conventions. </a:t>
            </a:r>
          </a:p>
          <a:p>
            <a:pPr lvl="1"/>
            <a:r>
              <a:rPr lang="en-US" dirty="0"/>
              <a:t>He attacks social contract</a:t>
            </a:r>
          </a:p>
          <a:p>
            <a:r>
              <a:rPr lang="en-US" dirty="0"/>
              <a:t>“liberty is the perfection of civil society” </a:t>
            </a:r>
            <a:r>
              <a:rPr lang="en-US" sz="900" dirty="0"/>
              <a:t>Essays, 41</a:t>
            </a:r>
          </a:p>
        </p:txBody>
      </p:sp>
      <p:sp>
        <p:nvSpPr>
          <p:cNvPr id="4" name="Slide Number Placeholder 3"/>
          <p:cNvSpPr>
            <a:spLocks noGrp="1"/>
          </p:cNvSpPr>
          <p:nvPr>
            <p:ph type="sldNum" sz="quarter" idx="12"/>
          </p:nvPr>
        </p:nvSpPr>
        <p:spPr/>
        <p:txBody>
          <a:bodyPr/>
          <a:lstStyle/>
          <a:p>
            <a:fld id="{459A5F39-4CE7-434C-A5CB-50A363451602}" type="slidenum">
              <a:rPr lang="en-US" smtClean="0"/>
              <a:t>24</a:t>
            </a:fld>
            <a:endParaRPr lang="en-US"/>
          </a:p>
        </p:txBody>
      </p:sp>
      <p:pic>
        <p:nvPicPr>
          <p:cNvPr id="8" name="Picture 7"/>
          <p:cNvPicPr>
            <a:picLocks noChangeAspect="1"/>
          </p:cNvPicPr>
          <p:nvPr/>
        </p:nvPicPr>
        <p:blipFill>
          <a:blip r:embed="rId3"/>
          <a:stretch>
            <a:fillRect/>
          </a:stretch>
        </p:blipFill>
        <p:spPr>
          <a:xfrm>
            <a:off x="1237855" y="0"/>
            <a:ext cx="1398097" cy="1803397"/>
          </a:xfrm>
          <a:prstGeom prst="rect">
            <a:avLst/>
          </a:prstGeom>
        </p:spPr>
      </p:pic>
      <p:sp>
        <p:nvSpPr>
          <p:cNvPr id="11" name="Oval 10"/>
          <p:cNvSpPr/>
          <p:nvPr/>
        </p:nvSpPr>
        <p:spPr>
          <a:xfrm>
            <a:off x="6988174" y="2030874"/>
            <a:ext cx="1914525" cy="174131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7454900" y="2527584"/>
            <a:ext cx="1016000" cy="1027290"/>
          </a:xfrm>
          <a:prstGeom prst="ellipse">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284152" y="2158252"/>
            <a:ext cx="1511300" cy="369332"/>
          </a:xfrm>
          <a:prstGeom prst="rect">
            <a:avLst/>
          </a:prstGeom>
          <a:noFill/>
        </p:spPr>
        <p:txBody>
          <a:bodyPr wrap="square" rtlCol="0">
            <a:spAutoFit/>
          </a:bodyPr>
          <a:lstStyle/>
          <a:p>
            <a:r>
              <a:rPr lang="en-US" dirty="0"/>
              <a:t>Convention</a:t>
            </a:r>
          </a:p>
        </p:txBody>
      </p:sp>
      <p:sp>
        <p:nvSpPr>
          <p:cNvPr id="14" name="TextBox 13"/>
          <p:cNvSpPr txBox="1"/>
          <p:nvPr/>
        </p:nvSpPr>
        <p:spPr>
          <a:xfrm>
            <a:off x="7416800" y="2943864"/>
            <a:ext cx="1021955" cy="369332"/>
          </a:xfrm>
          <a:prstGeom prst="rect">
            <a:avLst/>
          </a:prstGeom>
          <a:noFill/>
        </p:spPr>
        <p:txBody>
          <a:bodyPr wrap="square" rtlCol="0">
            <a:spAutoFit/>
          </a:bodyPr>
          <a:lstStyle/>
          <a:p>
            <a:r>
              <a:rPr lang="en-US" dirty="0"/>
              <a:t>Consent</a:t>
            </a:r>
          </a:p>
        </p:txBody>
      </p:sp>
    </p:spTree>
    <p:extLst>
      <p:ext uri="{BB962C8B-B14F-4D97-AF65-F5344CB8AC3E}">
        <p14:creationId xmlns:p14="http://schemas.microsoft.com/office/powerpoint/2010/main" val="380134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Lord Blackstone</a:t>
            </a:r>
          </a:p>
        </p:txBody>
      </p:sp>
      <p:sp>
        <p:nvSpPr>
          <p:cNvPr id="3" name="Content Placeholder 2"/>
          <p:cNvSpPr>
            <a:spLocks noGrp="1"/>
          </p:cNvSpPr>
          <p:nvPr>
            <p:ph idx="1"/>
          </p:nvPr>
        </p:nvSpPr>
        <p:spPr/>
        <p:txBody>
          <a:bodyPr>
            <a:normAutofit fontScale="92500" lnSpcReduction="20000"/>
          </a:bodyPr>
          <a:lstStyle/>
          <a:p>
            <a:r>
              <a:rPr lang="en-US" dirty="0"/>
              <a:t>"There is indeed some difference among the writers on natural law, concerning the reason why occupancy should convey this right, and invest one with this absolute property: Grotius and </a:t>
            </a:r>
            <a:r>
              <a:rPr lang="en-US" dirty="0" err="1"/>
              <a:t>Pufendorf</a:t>
            </a:r>
            <a:r>
              <a:rPr lang="en-US" dirty="0"/>
              <a:t> insisting, that this right of occupancy is founded upon a tacit and implied assent of all mankind, that the first occupant should become the owner; and </a:t>
            </a:r>
            <a:r>
              <a:rPr lang="en-US" dirty="0" err="1"/>
              <a:t>Barbeyrac</a:t>
            </a:r>
            <a:r>
              <a:rPr lang="en-US" dirty="0"/>
              <a:t>, </a:t>
            </a:r>
            <a:r>
              <a:rPr lang="en-US" dirty="0" err="1"/>
              <a:t>Titius</a:t>
            </a:r>
            <a:r>
              <a:rPr lang="en-US" dirty="0"/>
              <a:t>, Mr. Locke, and others, holding, that there is no such implied assent, neither is it necessary that there should be; for that the very act of occupancy, alone, being a degree of bodily labor, is from a principle of nature justice, without any consent or compact, sufficient of itself to gain a title. A dispute that favors too much of nice and scholastic refinement!”       </a:t>
            </a:r>
            <a:r>
              <a:rPr lang="en-US" sz="1100" dirty="0"/>
              <a:t>Commentaries, Bk2, ch1</a:t>
            </a:r>
          </a:p>
        </p:txBody>
      </p:sp>
      <p:sp>
        <p:nvSpPr>
          <p:cNvPr id="4" name="Slide Number Placeholder 3"/>
          <p:cNvSpPr>
            <a:spLocks noGrp="1"/>
          </p:cNvSpPr>
          <p:nvPr>
            <p:ph type="sldNum" sz="quarter" idx="12"/>
          </p:nvPr>
        </p:nvSpPr>
        <p:spPr/>
        <p:txBody>
          <a:bodyPr/>
          <a:lstStyle/>
          <a:p>
            <a:fld id="{459A5F39-4CE7-434C-A5CB-50A363451602}" type="slidenum">
              <a:rPr lang="en-US" smtClean="0"/>
              <a:t>25</a:t>
            </a:fld>
            <a:endParaRPr lang="en-US"/>
          </a:p>
        </p:txBody>
      </p:sp>
    </p:spTree>
    <p:extLst>
      <p:ext uri="{BB962C8B-B14F-4D97-AF65-F5344CB8AC3E}">
        <p14:creationId xmlns:p14="http://schemas.microsoft.com/office/powerpoint/2010/main" val="1321174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26</a:t>
            </a:fld>
            <a:endParaRPr lang="en-US"/>
          </a:p>
        </p:txBody>
      </p:sp>
      <p:pic>
        <p:nvPicPr>
          <p:cNvPr id="9" name="Picture 8"/>
          <p:cNvPicPr>
            <a:picLocks noChangeAspect="1"/>
          </p:cNvPicPr>
          <p:nvPr/>
        </p:nvPicPr>
        <p:blipFill>
          <a:blip r:embed="rId3"/>
          <a:stretch>
            <a:fillRect/>
          </a:stretch>
        </p:blipFill>
        <p:spPr>
          <a:xfrm>
            <a:off x="312020" y="1917700"/>
            <a:ext cx="8489080" cy="4438650"/>
          </a:xfrm>
          <a:prstGeom prst="rect">
            <a:avLst/>
          </a:prstGeom>
        </p:spPr>
      </p:pic>
    </p:spTree>
    <p:extLst>
      <p:ext uri="{BB962C8B-B14F-4D97-AF65-F5344CB8AC3E}">
        <p14:creationId xmlns:p14="http://schemas.microsoft.com/office/powerpoint/2010/main" val="3419739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a:t>
            </a:r>
            <a:br>
              <a:rPr lang="en-US" dirty="0"/>
            </a:br>
            <a:r>
              <a:rPr lang="en-US" dirty="0"/>
              <a:t>1723-1790</a:t>
            </a:r>
          </a:p>
        </p:txBody>
      </p:sp>
      <p:sp>
        <p:nvSpPr>
          <p:cNvPr id="4" name="Slide Number Placeholder 3"/>
          <p:cNvSpPr>
            <a:spLocks noGrp="1"/>
          </p:cNvSpPr>
          <p:nvPr>
            <p:ph type="sldNum" sz="quarter" idx="12"/>
          </p:nvPr>
        </p:nvSpPr>
        <p:spPr/>
        <p:txBody>
          <a:bodyPr/>
          <a:lstStyle/>
          <a:p>
            <a:fld id="{459A5F39-4CE7-434C-A5CB-50A363451602}" type="slidenum">
              <a:rPr lang="en-US" smtClean="0"/>
              <a:t>27</a:t>
            </a:fld>
            <a:endParaRPr lang="en-US"/>
          </a:p>
        </p:txBody>
      </p:sp>
      <p:pic>
        <p:nvPicPr>
          <p:cNvPr id="5" name="Picture 4"/>
          <p:cNvPicPr>
            <a:picLocks noChangeAspect="1"/>
          </p:cNvPicPr>
          <p:nvPr/>
        </p:nvPicPr>
        <p:blipFill>
          <a:blip r:embed="rId3"/>
          <a:stretch>
            <a:fillRect/>
          </a:stretch>
        </p:blipFill>
        <p:spPr>
          <a:xfrm>
            <a:off x="649102" y="1792110"/>
            <a:ext cx="3316111" cy="4974167"/>
          </a:xfrm>
          <a:prstGeom prst="rect">
            <a:avLst/>
          </a:prstGeom>
        </p:spPr>
      </p:pic>
      <p:pic>
        <p:nvPicPr>
          <p:cNvPr id="6" name="Picture 5"/>
          <p:cNvPicPr>
            <a:picLocks noChangeAspect="1"/>
          </p:cNvPicPr>
          <p:nvPr/>
        </p:nvPicPr>
        <p:blipFill>
          <a:blip r:embed="rId4"/>
          <a:stretch>
            <a:fillRect/>
          </a:stretch>
        </p:blipFill>
        <p:spPr>
          <a:xfrm>
            <a:off x="5054221" y="1792110"/>
            <a:ext cx="3219876" cy="4974227"/>
          </a:xfrm>
          <a:prstGeom prst="rect">
            <a:avLst/>
          </a:prstGeom>
        </p:spPr>
      </p:pic>
      <p:sp>
        <p:nvSpPr>
          <p:cNvPr id="3" name="TextBox 2"/>
          <p:cNvSpPr txBox="1"/>
          <p:nvPr/>
        </p:nvSpPr>
        <p:spPr>
          <a:xfrm>
            <a:off x="5930900" y="4495800"/>
            <a:ext cx="2984500" cy="830997"/>
          </a:xfrm>
          <a:prstGeom prst="rect">
            <a:avLst/>
          </a:prstGeom>
          <a:solidFill>
            <a:schemeClr val="accent3">
              <a:lumMod val="20000"/>
              <a:lumOff val="80000"/>
            </a:schemeClr>
          </a:solidFill>
        </p:spPr>
        <p:txBody>
          <a:bodyPr wrap="square" rtlCol="0">
            <a:spAutoFit/>
          </a:bodyPr>
          <a:lstStyle/>
          <a:p>
            <a:r>
              <a:rPr lang="en-US" sz="2400" dirty="0">
                <a:latin typeface="Arial"/>
                <a:cs typeface="Arial"/>
              </a:rPr>
              <a:t>Treats virtues</a:t>
            </a:r>
          </a:p>
          <a:p>
            <a:r>
              <a:rPr lang="en-US" sz="2400" dirty="0">
                <a:latin typeface="Arial"/>
                <a:cs typeface="Arial"/>
              </a:rPr>
              <a:t>you are to practice</a:t>
            </a:r>
          </a:p>
        </p:txBody>
      </p:sp>
    </p:spTree>
    <p:extLst>
      <p:ext uri="{BB962C8B-B14F-4D97-AF65-F5344CB8AC3E}">
        <p14:creationId xmlns:p14="http://schemas.microsoft.com/office/powerpoint/2010/main" val="48020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Commutative justice</a:t>
            </a:r>
          </a:p>
        </p:txBody>
      </p:sp>
      <p:sp>
        <p:nvSpPr>
          <p:cNvPr id="3" name="Content Placeholder 2"/>
          <p:cNvSpPr>
            <a:spLocks noGrp="1"/>
          </p:cNvSpPr>
          <p:nvPr>
            <p:ph idx="1"/>
          </p:nvPr>
        </p:nvSpPr>
        <p:spPr>
          <a:xfrm>
            <a:off x="1061506" y="2084957"/>
            <a:ext cx="7612064" cy="4182035"/>
          </a:xfrm>
        </p:spPr>
        <p:txBody>
          <a:bodyPr>
            <a:noAutofit/>
          </a:bodyPr>
          <a:lstStyle/>
          <a:p>
            <a:pPr marL="0" indent="0">
              <a:buNone/>
            </a:pPr>
            <a:r>
              <a:rPr lang="en-US" sz="3000" dirty="0"/>
              <a:t>“The most sacred laws </a:t>
            </a:r>
            <a:r>
              <a:rPr lang="en-US" sz="3000"/>
              <a:t>of justice…are </a:t>
            </a:r>
            <a:r>
              <a:rPr lang="en-US" sz="3000" dirty="0"/>
              <a:t>the laws which guard the life and person of our </a:t>
            </a:r>
            <a:r>
              <a:rPr lang="en-US" sz="3000" dirty="0" err="1"/>
              <a:t>neighbour</a:t>
            </a:r>
            <a:r>
              <a:rPr lang="en-US" sz="3000" dirty="0"/>
              <a:t>; the next are those which guard his property and possessions; and last of all come those which guard what are called his personal rights, or what is due to him from the promises of others.”</a:t>
            </a:r>
          </a:p>
        </p:txBody>
      </p:sp>
      <p:sp>
        <p:nvSpPr>
          <p:cNvPr id="4" name="Slide Number Placeholder 3"/>
          <p:cNvSpPr>
            <a:spLocks noGrp="1"/>
          </p:cNvSpPr>
          <p:nvPr>
            <p:ph type="sldNum" sz="quarter" idx="12"/>
          </p:nvPr>
        </p:nvSpPr>
        <p:spPr/>
        <p:txBody>
          <a:bodyPr/>
          <a:lstStyle/>
          <a:p>
            <a:fld id="{459A5F39-4CE7-434C-A5CB-50A363451602}" type="slidenum">
              <a:rPr lang="en-US" smtClean="0"/>
              <a:t>28</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961542798"/>
              </p:ext>
            </p:extLst>
          </p:nvPr>
        </p:nvGraphicFramePr>
        <p:xfrm>
          <a:off x="-1079129" y="1832826"/>
          <a:ext cx="1876038" cy="4996840"/>
        </p:xfrm>
        <a:graphic>
          <a:graphicData uri="http://schemas.openxmlformats.org/presentationml/2006/ole">
            <mc:AlternateContent xmlns:mc="http://schemas.openxmlformats.org/markup-compatibility/2006">
              <mc:Choice xmlns:v="urn:schemas-microsoft-com:vml" Requires="v">
                <p:oleObj spid="_x0000_s8540" name="Bitmap Image" r:id="rId4" imgW="2010056" imgH="5353797" progId="Paint.Picture">
                  <p:embed/>
                </p:oleObj>
              </mc:Choice>
              <mc:Fallback>
                <p:oleObj name="Bitmap Image" r:id="rId4" imgW="2010056" imgH="53537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129" y="1832826"/>
                        <a:ext cx="1876038" cy="499684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02835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a:t>
            </a:r>
          </a:p>
        </p:txBody>
      </p:sp>
      <p:sp>
        <p:nvSpPr>
          <p:cNvPr id="3" name="Content Placeholder 2"/>
          <p:cNvSpPr>
            <a:spLocks noGrp="1"/>
          </p:cNvSpPr>
          <p:nvPr>
            <p:ph idx="1"/>
          </p:nvPr>
        </p:nvSpPr>
        <p:spPr>
          <a:xfrm>
            <a:off x="878063" y="2070846"/>
            <a:ext cx="7612064" cy="4182035"/>
          </a:xfrm>
        </p:spPr>
        <p:txBody>
          <a:bodyPr>
            <a:normAutofit fontScale="70000" lnSpcReduction="20000"/>
          </a:bodyPr>
          <a:lstStyle/>
          <a:p>
            <a:pPr marL="0" indent="0">
              <a:buNone/>
            </a:pPr>
            <a:r>
              <a:rPr lang="en-US" sz="4000" dirty="0"/>
              <a:t>Commutative justice: </a:t>
            </a:r>
          </a:p>
          <a:p>
            <a:pPr marL="698500" lvl="2" indent="0">
              <a:buNone/>
            </a:pPr>
            <a:endParaRPr lang="en-US" sz="4000" i="1" dirty="0"/>
          </a:p>
          <a:p>
            <a:pPr marL="698500" lvl="2" indent="0">
              <a:buNone/>
            </a:pPr>
            <a:r>
              <a:rPr lang="en-US" sz="4000" i="1" dirty="0"/>
              <a:t>	Not messing with</a:t>
            </a:r>
          </a:p>
          <a:p>
            <a:pPr marL="698500" lvl="2" indent="0">
              <a:buNone/>
            </a:pPr>
            <a:r>
              <a:rPr lang="en-US" sz="4000" i="1" dirty="0"/>
              <a:t>			 other people’s </a:t>
            </a:r>
          </a:p>
          <a:p>
            <a:pPr marL="698500" lvl="2" indent="0">
              <a:buNone/>
            </a:pPr>
            <a:r>
              <a:rPr lang="en-US" sz="4000" i="1" dirty="0"/>
              <a:t>					stuff</a:t>
            </a:r>
            <a:endParaRPr lang="en-US" sz="4000" dirty="0"/>
          </a:p>
          <a:p>
            <a:pPr marL="698500" lvl="2" indent="0">
              <a:buNone/>
            </a:pPr>
            <a:endParaRPr lang="en-US" sz="4000" i="1" u="sng" dirty="0"/>
          </a:p>
          <a:p>
            <a:pPr marL="698500" lvl="2" indent="0">
              <a:buNone/>
            </a:pPr>
            <a:r>
              <a:rPr lang="en-US" sz="4000" dirty="0"/>
              <a:t>Understood within historical context.</a:t>
            </a:r>
          </a:p>
          <a:p>
            <a:pPr marL="1270000" lvl="2" indent="-571500"/>
            <a:r>
              <a:rPr lang="en-US" sz="4000" dirty="0"/>
              <a:t>Uniformity amidst variety.</a:t>
            </a:r>
          </a:p>
          <a:p>
            <a:pPr marL="1270000" lvl="2" indent="-571500"/>
            <a:r>
              <a:rPr lang="en-US" sz="4000" dirty="0"/>
              <a:t>Government law affects fine points but does not undo natural conventions</a:t>
            </a:r>
          </a:p>
        </p:txBody>
      </p:sp>
      <p:sp>
        <p:nvSpPr>
          <p:cNvPr id="4" name="Slide Number Placeholder 3"/>
          <p:cNvSpPr>
            <a:spLocks noGrp="1"/>
          </p:cNvSpPr>
          <p:nvPr>
            <p:ph type="sldNum" sz="quarter" idx="12"/>
          </p:nvPr>
        </p:nvSpPr>
        <p:spPr/>
        <p:txBody>
          <a:bodyPr/>
          <a:lstStyle/>
          <a:p>
            <a:fld id="{459A5F39-4CE7-434C-A5CB-50A363451602}" type="slidenum">
              <a:rPr lang="en-US" smtClean="0"/>
              <a:t>29</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652589526"/>
              </p:ext>
            </p:extLst>
          </p:nvPr>
        </p:nvGraphicFramePr>
        <p:xfrm>
          <a:off x="-1065018" y="1818715"/>
          <a:ext cx="1876038" cy="4996840"/>
        </p:xfrm>
        <a:graphic>
          <a:graphicData uri="http://schemas.openxmlformats.org/presentationml/2006/ole">
            <mc:AlternateContent xmlns:mc="http://schemas.openxmlformats.org/markup-compatibility/2006">
              <mc:Choice xmlns:v="urn:schemas-microsoft-com:vml" Requires="v">
                <p:oleObj spid="_x0000_s9567" name="Bitmap Image" r:id="rId4" imgW="2010056" imgH="5353797" progId="Paint.Picture">
                  <p:embed/>
                </p:oleObj>
              </mc:Choice>
              <mc:Fallback>
                <p:oleObj name="Bitmap Image" r:id="rId4" imgW="2010056" imgH="53537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018" y="1818715"/>
                        <a:ext cx="1876038" cy="4996840"/>
                      </a:xfrm>
                      <a:prstGeom prst="rect">
                        <a:avLst/>
                      </a:prstGeom>
                      <a:noFill/>
                      <a:ln>
                        <a:noFill/>
                      </a:ln>
                      <a:effectLst/>
                    </p:spPr>
                  </p:pic>
                </p:oleObj>
              </mc:Fallback>
            </mc:AlternateContent>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98639775"/>
              </p:ext>
            </p:extLst>
          </p:nvPr>
        </p:nvGraphicFramePr>
        <p:xfrm>
          <a:off x="2501899" y="2860324"/>
          <a:ext cx="2146301" cy="530576"/>
        </p:xfrm>
        <a:graphic>
          <a:graphicData uri="http://schemas.openxmlformats.org/drawingml/2006/table">
            <a:tbl>
              <a:tblPr/>
              <a:tblGrid>
                <a:gridCol w="2146301">
                  <a:extLst>
                    <a:ext uri="{9D8B030D-6E8A-4147-A177-3AD203B41FA5}">
                      <a16:colId xmlns:a16="http://schemas.microsoft.com/office/drawing/2014/main" val="20000"/>
                    </a:ext>
                  </a:extLst>
                </a:gridCol>
              </a:tblGrid>
              <a:tr h="530576">
                <a:tc>
                  <a:txBody>
                    <a:bodyPr/>
                    <a:lstStyle/>
                    <a:p>
                      <a:endParaRPr lang="en-US" dirty="0"/>
                    </a:p>
                  </a:txBody>
                  <a:tcPr>
                    <a:lnL w="19050" cmpd="sng">
                      <a:solidFill>
                        <a:prstClr val="white"/>
                      </a:solidFill>
                      <a:prstDash val="solid"/>
                    </a:lnL>
                    <a:lnR w="19050" cmpd="sng">
                      <a:solidFill>
                        <a:prstClr val="white"/>
                      </a:solidFill>
                      <a:prstDash val="solid"/>
                    </a:lnR>
                    <a:lnT w="19050" cmpd="sng">
                      <a:solidFill>
                        <a:prstClr val="white"/>
                      </a:solidFill>
                      <a:prstDash val="solid"/>
                    </a:lnT>
                    <a:lnB w="19050" cmpd="sng">
                      <a:solidFill>
                        <a:prstClr val="white"/>
                      </a:solidFill>
                      <a:prstDash val="solid"/>
                    </a:lnB>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270262726"/>
              </p:ext>
            </p:extLst>
          </p:nvPr>
        </p:nvGraphicFramePr>
        <p:xfrm>
          <a:off x="3683000" y="3282247"/>
          <a:ext cx="2501900" cy="502353"/>
        </p:xfrm>
        <a:graphic>
          <a:graphicData uri="http://schemas.openxmlformats.org/drawingml/2006/table">
            <a:tbl>
              <a:tblPr/>
              <a:tblGrid>
                <a:gridCol w="2501900">
                  <a:extLst>
                    <a:ext uri="{9D8B030D-6E8A-4147-A177-3AD203B41FA5}">
                      <a16:colId xmlns:a16="http://schemas.microsoft.com/office/drawing/2014/main" val="20000"/>
                    </a:ext>
                  </a:extLst>
                </a:gridCol>
              </a:tblGrid>
              <a:tr h="502353">
                <a:tc>
                  <a:txBody>
                    <a:bodyPr/>
                    <a:lstStyle/>
                    <a:p>
                      <a:endParaRPr lang="en-US" dirty="0"/>
                    </a:p>
                  </a:txBody>
                  <a:tcPr>
                    <a:lnL w="19050" cmpd="sng">
                      <a:solidFill>
                        <a:prstClr val="white"/>
                      </a:solidFill>
                      <a:prstDash val="solid"/>
                    </a:lnL>
                    <a:lnR w="19050" cmpd="sng">
                      <a:solidFill>
                        <a:prstClr val="white"/>
                      </a:solidFill>
                      <a:prstDash val="solid"/>
                    </a:lnR>
                    <a:lnT w="19050" cmpd="sng">
                      <a:solidFill>
                        <a:prstClr val="white"/>
                      </a:solidFill>
                      <a:prstDash val="solid"/>
                    </a:lnT>
                    <a:lnB w="19050" cmpd="sng">
                      <a:solidFill>
                        <a:prstClr val="white"/>
                      </a:solidFill>
                      <a:prstDash val="solid"/>
                    </a:lnB>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146576481"/>
              </p:ext>
            </p:extLst>
          </p:nvPr>
        </p:nvGraphicFramePr>
        <p:xfrm>
          <a:off x="5348110" y="3761740"/>
          <a:ext cx="1103490" cy="429260"/>
        </p:xfrm>
        <a:graphic>
          <a:graphicData uri="http://schemas.openxmlformats.org/drawingml/2006/table">
            <a:tbl>
              <a:tblPr/>
              <a:tblGrid>
                <a:gridCol w="1103490">
                  <a:extLst>
                    <a:ext uri="{9D8B030D-6E8A-4147-A177-3AD203B41FA5}">
                      <a16:colId xmlns:a16="http://schemas.microsoft.com/office/drawing/2014/main" val="20000"/>
                    </a:ext>
                  </a:extLst>
                </a:gridCol>
              </a:tblGrid>
              <a:tr h="429260">
                <a:tc>
                  <a:txBody>
                    <a:bodyPr/>
                    <a:lstStyle/>
                    <a:p>
                      <a:endParaRPr lang="en-US" dirty="0"/>
                    </a:p>
                  </a:txBody>
                  <a:tcPr>
                    <a:lnL w="19050" cmpd="sng">
                      <a:solidFill>
                        <a:prstClr val="white"/>
                      </a:solidFill>
                      <a:prstDash val="solid"/>
                    </a:lnL>
                    <a:lnR w="19050" cmpd="sng">
                      <a:solidFill>
                        <a:prstClr val="white"/>
                      </a:solidFill>
                      <a:prstDash val="solid"/>
                    </a:lnR>
                    <a:lnT w="19050" cmpd="sng">
                      <a:solidFill>
                        <a:prstClr val="white"/>
                      </a:solidFill>
                      <a:prstDash val="solid"/>
                    </a:lnT>
                    <a:lnB w="19050" cmpd="sng">
                      <a:solidFill>
                        <a:prstClr val="white"/>
                      </a:solidFill>
                      <a:prstDash val="soli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6547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dissolv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ancestral band</a:t>
            </a:r>
          </a:p>
        </p:txBody>
      </p:sp>
      <p:sp>
        <p:nvSpPr>
          <p:cNvPr id="4" name="Slide Number Placeholder 3"/>
          <p:cNvSpPr>
            <a:spLocks noGrp="1"/>
          </p:cNvSpPr>
          <p:nvPr>
            <p:ph type="sldNum" sz="quarter" idx="12"/>
          </p:nvPr>
        </p:nvSpPr>
        <p:spPr/>
        <p:txBody>
          <a:bodyPr/>
          <a:lstStyle/>
          <a:p>
            <a:fld id="{459A5F39-4CE7-434C-A5CB-50A363451602}" type="slidenum">
              <a:rPr lang="en-US" smtClean="0"/>
              <a:t>3</a:t>
            </a:fld>
            <a:endParaRPr lang="en-US"/>
          </a:p>
        </p:txBody>
      </p:sp>
      <p:pic>
        <p:nvPicPr>
          <p:cNvPr id="7" name="Picture 6"/>
          <p:cNvPicPr>
            <a:picLocks noChangeAspect="1"/>
          </p:cNvPicPr>
          <p:nvPr/>
        </p:nvPicPr>
        <p:blipFill>
          <a:blip r:embed="rId3"/>
          <a:stretch>
            <a:fillRect/>
          </a:stretch>
        </p:blipFill>
        <p:spPr>
          <a:xfrm>
            <a:off x="564440" y="1556208"/>
            <a:ext cx="7986889" cy="5228750"/>
          </a:xfrm>
          <a:prstGeom prst="rect">
            <a:avLst/>
          </a:prstGeom>
        </p:spPr>
      </p:pic>
      <p:sp>
        <p:nvSpPr>
          <p:cNvPr id="5" name="TextBox 4"/>
          <p:cNvSpPr txBox="1"/>
          <p:nvPr/>
        </p:nvSpPr>
        <p:spPr>
          <a:xfrm>
            <a:off x="4940300" y="2108200"/>
            <a:ext cx="2971800" cy="646331"/>
          </a:xfrm>
          <a:prstGeom prst="rect">
            <a:avLst/>
          </a:prstGeom>
          <a:solidFill>
            <a:srgbClr val="F8C000"/>
          </a:solidFill>
        </p:spPr>
        <p:txBody>
          <a:bodyPr wrap="square" rtlCol="0">
            <a:spAutoFit/>
          </a:bodyPr>
          <a:lstStyle/>
          <a:p>
            <a:r>
              <a:rPr lang="en-US" sz="3600" dirty="0">
                <a:latin typeface="Arial"/>
                <a:cs typeface="Arial"/>
              </a:rPr>
              <a:t>Cohesionism</a:t>
            </a:r>
          </a:p>
        </p:txBody>
      </p:sp>
    </p:spTree>
    <p:extLst>
      <p:ext uri="{BB962C8B-B14F-4D97-AF65-F5344CB8AC3E}">
        <p14:creationId xmlns:p14="http://schemas.microsoft.com/office/powerpoint/2010/main" val="86060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Commutative justice</a:t>
            </a:r>
          </a:p>
        </p:txBody>
      </p:sp>
      <p:sp>
        <p:nvSpPr>
          <p:cNvPr id="3" name="Content Placeholder 2"/>
          <p:cNvSpPr>
            <a:spLocks noGrp="1"/>
          </p:cNvSpPr>
          <p:nvPr>
            <p:ph idx="1"/>
          </p:nvPr>
        </p:nvSpPr>
        <p:spPr>
          <a:xfrm>
            <a:off x="765175" y="1859181"/>
            <a:ext cx="7612064" cy="4182035"/>
          </a:xfrm>
        </p:spPr>
        <p:txBody>
          <a:bodyPr>
            <a:normAutofit/>
          </a:bodyPr>
          <a:lstStyle/>
          <a:p>
            <a:pPr marL="698500" lvl="2" indent="0">
              <a:buNone/>
            </a:pPr>
            <a:r>
              <a:rPr lang="en-US" sz="4000" i="1" dirty="0"/>
              <a:t>	Not messing with</a:t>
            </a:r>
          </a:p>
          <a:p>
            <a:pPr marL="698500" lvl="2" indent="0">
              <a:buNone/>
            </a:pPr>
            <a:r>
              <a:rPr lang="en-US" sz="4000" i="1" dirty="0"/>
              <a:t>			other people’s </a:t>
            </a:r>
          </a:p>
          <a:p>
            <a:pPr marL="698500" lvl="2" indent="0">
              <a:buNone/>
            </a:pPr>
            <a:r>
              <a:rPr lang="en-US" sz="4000" i="1" dirty="0"/>
              <a:t>					stuff</a:t>
            </a:r>
            <a:endParaRPr lang="en-US" sz="4000" dirty="0"/>
          </a:p>
          <a:p>
            <a:pPr lvl="1"/>
            <a:endParaRPr lang="en-US" sz="3000" dirty="0"/>
          </a:p>
          <a:p>
            <a:pPr lvl="1"/>
            <a:r>
              <a:rPr lang="en-US" sz="3500" dirty="0"/>
              <a:t>CJ is special among the virtues</a:t>
            </a:r>
          </a:p>
          <a:p>
            <a:pPr lvl="1"/>
            <a:r>
              <a:rPr lang="en-US" sz="3500" dirty="0"/>
              <a:t>CJ plays special roles within TMS</a:t>
            </a:r>
          </a:p>
        </p:txBody>
      </p:sp>
      <p:sp>
        <p:nvSpPr>
          <p:cNvPr id="4" name="Slide Number Placeholder 3"/>
          <p:cNvSpPr>
            <a:spLocks noGrp="1"/>
          </p:cNvSpPr>
          <p:nvPr>
            <p:ph type="sldNum" sz="quarter" idx="12"/>
          </p:nvPr>
        </p:nvSpPr>
        <p:spPr/>
        <p:txBody>
          <a:bodyPr/>
          <a:lstStyle/>
          <a:p>
            <a:fld id="{459A5F39-4CE7-434C-A5CB-50A363451602}" type="slidenum">
              <a:rPr lang="en-US" smtClean="0"/>
              <a:t>30</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248106279"/>
              </p:ext>
            </p:extLst>
          </p:nvPr>
        </p:nvGraphicFramePr>
        <p:xfrm>
          <a:off x="-1022685" y="1832826"/>
          <a:ext cx="1876038" cy="4996840"/>
        </p:xfrm>
        <a:graphic>
          <a:graphicData uri="http://schemas.openxmlformats.org/presentationml/2006/ole">
            <mc:AlternateContent xmlns:mc="http://schemas.openxmlformats.org/markup-compatibility/2006">
              <mc:Choice xmlns:v="urn:schemas-microsoft-com:vml" Requires="v">
                <p:oleObj spid="_x0000_s10588" name="Bitmap Image" r:id="rId4" imgW="2010056" imgH="5353797" progId="Paint.Picture">
                  <p:embed/>
                </p:oleObj>
              </mc:Choice>
              <mc:Fallback>
                <p:oleObj name="Bitmap Image" r:id="rId4" imgW="2010056" imgH="53537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685" y="1832826"/>
                        <a:ext cx="1876038" cy="4996840"/>
                      </a:xfrm>
                      <a:prstGeom prst="rect">
                        <a:avLst/>
                      </a:prstGeom>
                      <a:noFill/>
                      <a:ln>
                        <a:noFill/>
                      </a:ln>
                      <a:effectLst/>
                    </p:spPr>
                  </p:pic>
                </p:oleObj>
              </mc:Fallback>
            </mc:AlternateContent>
          </a:graphicData>
        </a:graphic>
      </p:graphicFrame>
      <p:sp>
        <p:nvSpPr>
          <p:cNvPr id="6" name="TextBox 5"/>
          <p:cNvSpPr txBox="1"/>
          <p:nvPr/>
        </p:nvSpPr>
        <p:spPr>
          <a:xfrm>
            <a:off x="2667000" y="2171890"/>
            <a:ext cx="21717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06251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jural relationships</a:t>
            </a:r>
          </a:p>
        </p:txBody>
      </p:sp>
      <p:sp>
        <p:nvSpPr>
          <p:cNvPr id="3" name="Slide Number Placeholder 2"/>
          <p:cNvSpPr>
            <a:spLocks noGrp="1"/>
          </p:cNvSpPr>
          <p:nvPr>
            <p:ph type="sldNum" sz="quarter" idx="12"/>
          </p:nvPr>
        </p:nvSpPr>
        <p:spPr/>
        <p:txBody>
          <a:bodyPr/>
          <a:lstStyle/>
          <a:p>
            <a:fld id="{459A5F39-4CE7-434C-A5CB-50A363451602}" type="slidenum">
              <a:rPr lang="en-US" smtClean="0"/>
              <a:t>31</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56506524"/>
              </p:ext>
            </p:extLst>
          </p:nvPr>
        </p:nvGraphicFramePr>
        <p:xfrm>
          <a:off x="-980352" y="1818715"/>
          <a:ext cx="1876038" cy="4996840"/>
        </p:xfrm>
        <a:graphic>
          <a:graphicData uri="http://schemas.openxmlformats.org/presentationml/2006/ole">
            <mc:AlternateContent xmlns:mc="http://schemas.openxmlformats.org/markup-compatibility/2006">
              <mc:Choice xmlns:v="urn:schemas-microsoft-com:vml" Requires="v">
                <p:oleObj spid="_x0000_s7534" name="Bitmap Image" r:id="rId4" imgW="2010056" imgH="5353797" progId="Paint.Picture">
                  <p:embed/>
                </p:oleObj>
              </mc:Choice>
              <mc:Fallback>
                <p:oleObj name="Bitmap Image" r:id="rId4" imgW="2010056" imgH="53537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352" y="1818715"/>
                        <a:ext cx="1876038" cy="4996840"/>
                      </a:xfrm>
                      <a:prstGeom prst="rect">
                        <a:avLst/>
                      </a:prstGeom>
                      <a:noFill/>
                      <a:ln>
                        <a:noFill/>
                      </a:ln>
                      <a:effectLst/>
                    </p:spPr>
                  </p:pic>
                </p:oleObj>
              </mc:Fallback>
            </mc:AlternateContent>
          </a:graphicData>
        </a:graphic>
      </p:graphicFrame>
      <p:sp>
        <p:nvSpPr>
          <p:cNvPr id="4" name="Content Placeholder 3"/>
          <p:cNvSpPr>
            <a:spLocks noGrp="1"/>
          </p:cNvSpPr>
          <p:nvPr>
            <p:ph idx="1"/>
          </p:nvPr>
        </p:nvSpPr>
        <p:spPr>
          <a:xfrm>
            <a:off x="1282538" y="2070846"/>
            <a:ext cx="7612064" cy="4182035"/>
          </a:xfrm>
        </p:spPr>
        <p:txBody>
          <a:bodyPr>
            <a:normAutofit/>
          </a:bodyPr>
          <a:lstStyle/>
          <a:p>
            <a:pPr>
              <a:spcBef>
                <a:spcPts val="1000"/>
              </a:spcBef>
            </a:pPr>
            <a:r>
              <a:rPr lang="en-US" sz="3200" dirty="0"/>
              <a:t>the Equal-Equal relationship (E-E)</a:t>
            </a:r>
          </a:p>
          <a:p>
            <a:pPr marL="0" indent="0">
              <a:spcBef>
                <a:spcPts val="1000"/>
              </a:spcBef>
              <a:buNone/>
            </a:pPr>
            <a:endParaRPr lang="en-US" sz="3200" dirty="0"/>
          </a:p>
          <a:p>
            <a:pPr>
              <a:spcBef>
                <a:spcPts val="1000"/>
              </a:spcBef>
            </a:pPr>
            <a:r>
              <a:rPr lang="en-US" sz="3200" dirty="0"/>
              <a:t>the Superior-inferior relationship (S-</a:t>
            </a:r>
            <a:r>
              <a:rPr lang="en-US" sz="3200" dirty="0" err="1"/>
              <a:t>i</a:t>
            </a:r>
            <a:r>
              <a:rPr lang="en-US" sz="3200" dirty="0"/>
              <a:t>)</a:t>
            </a:r>
          </a:p>
        </p:txBody>
      </p:sp>
    </p:spTree>
    <p:extLst>
      <p:ext uri="{BB962C8B-B14F-4D97-AF65-F5344CB8AC3E}">
        <p14:creationId xmlns:p14="http://schemas.microsoft.com/office/powerpoint/2010/main" val="316145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Specialness of CJ</a:t>
            </a:r>
          </a:p>
        </p:txBody>
      </p:sp>
      <p:sp>
        <p:nvSpPr>
          <p:cNvPr id="3" name="Slide Number Placeholder 2"/>
          <p:cNvSpPr>
            <a:spLocks noGrp="1"/>
          </p:cNvSpPr>
          <p:nvPr>
            <p:ph type="sldNum" sz="quarter" idx="12"/>
          </p:nvPr>
        </p:nvSpPr>
        <p:spPr/>
        <p:txBody>
          <a:bodyPr/>
          <a:lstStyle/>
          <a:p>
            <a:fld id="{459A5F39-4CE7-434C-A5CB-50A363451602}" type="slidenum">
              <a:rPr lang="en-US" smtClean="0"/>
              <a:t>32</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670921493"/>
              </p:ext>
            </p:extLst>
          </p:nvPr>
        </p:nvGraphicFramePr>
        <p:xfrm>
          <a:off x="-11113" y="4305300"/>
          <a:ext cx="22226" cy="23813"/>
        </p:xfrm>
        <a:graphic>
          <a:graphicData uri="http://schemas.openxmlformats.org/presentationml/2006/ole">
            <mc:AlternateContent xmlns:mc="http://schemas.openxmlformats.org/markup-compatibility/2006">
              <mc:Choice xmlns:v="urn:schemas-microsoft-com:vml" Requires="v">
                <p:oleObj spid="_x0000_s1709" name="Bitmap Image" r:id="rId4" imgW="25400" imgH="25400" progId="Paint.Picture">
                  <p:embed/>
                </p:oleObj>
              </mc:Choice>
              <mc:Fallback>
                <p:oleObj name="Bitmap Image" r:id="rId4" imgW="25400" imgH="25400" progId="Paint.Picture">
                  <p:embed/>
                  <p:pic>
                    <p:nvPicPr>
                      <p:cNvPr id="0" name=""/>
                      <p:cNvPicPr>
                        <a:picLocks noChangeAspect="1" noChangeArrowheads="1"/>
                      </p:cNvPicPr>
                      <p:nvPr/>
                    </p:nvPicPr>
                    <p:blipFill>
                      <a:blip/>
                      <a:srcRect/>
                      <a:stretch>
                        <a:fillRect/>
                      </a:stretch>
                    </p:blipFill>
                    <p:spPr bwMode="auto">
                      <a:xfrm>
                        <a:off x="-11113" y="4305300"/>
                        <a:ext cx="22226" cy="23813"/>
                      </a:xfrm>
                      <a:prstGeom prst="rect">
                        <a:avLst/>
                      </a:prstGeom>
                      <a:noFill/>
                      <a:ln>
                        <a:noFill/>
                      </a:ln>
                      <a:effectLst/>
                    </p:spPr>
                  </p:pic>
                </p:oleObj>
              </mc:Fallback>
            </mc:AlternateContent>
          </a:graphicData>
        </a:graphic>
      </p:graphicFrame>
      <p:sp>
        <p:nvSpPr>
          <p:cNvPr id="4" name="Content Placeholder 3"/>
          <p:cNvSpPr>
            <a:spLocks noGrp="1"/>
          </p:cNvSpPr>
          <p:nvPr>
            <p:ph idx="1"/>
          </p:nvPr>
        </p:nvSpPr>
        <p:spPr>
          <a:xfrm>
            <a:off x="1235504" y="2070846"/>
            <a:ext cx="7612064" cy="4182035"/>
          </a:xfrm>
        </p:spPr>
        <p:txBody>
          <a:bodyPr>
            <a:normAutofit/>
          </a:bodyPr>
          <a:lstStyle/>
          <a:p>
            <a:pPr marL="457200" lvl="0" indent="-457200">
              <a:buFont typeface="+mj-lt"/>
              <a:buAutoNum type="arabicPeriod"/>
            </a:pPr>
            <a:r>
              <a:rPr lang="en-US" sz="2800" dirty="0">
                <a:effectLst/>
              </a:rPr>
              <a:t>Unlike the rules of all the other virtues, the rules of CJ are “precise and accurate.” </a:t>
            </a:r>
          </a:p>
          <a:p>
            <a:pPr lvl="5"/>
            <a:r>
              <a:rPr lang="en-US" sz="2200" dirty="0">
                <a:effectLst/>
                <a:latin typeface="Arial"/>
                <a:cs typeface="Arial"/>
                <a:sym typeface="Wingdings"/>
              </a:rPr>
              <a:t> </a:t>
            </a:r>
            <a:r>
              <a:rPr lang="en-US" sz="2200" dirty="0">
                <a:effectLst/>
                <a:latin typeface="Arial"/>
                <a:cs typeface="Arial"/>
              </a:rPr>
              <a:t>“perfect” right</a:t>
            </a:r>
          </a:p>
          <a:p>
            <a:pPr marL="457200" lvl="0" indent="-457200">
              <a:buFont typeface="+mj-lt"/>
              <a:buAutoNum type="arabicPeriod" startAt="2"/>
            </a:pPr>
            <a:r>
              <a:rPr lang="en-US" sz="2800" dirty="0">
                <a:effectLst/>
              </a:rPr>
              <a:t>The actions it treats are ones we </a:t>
            </a:r>
            <a:r>
              <a:rPr lang="en-US" sz="2800" i="1" dirty="0">
                <a:effectLst/>
              </a:rPr>
              <a:t>are not to do</a:t>
            </a:r>
            <a:r>
              <a:rPr lang="en-US" sz="2800" dirty="0">
                <a:effectLst/>
              </a:rPr>
              <a:t>; doing nothing (passiveness) is often sufficient to fulfilling CJ.</a:t>
            </a:r>
          </a:p>
          <a:p>
            <a:pPr marL="457200" lvl="0" indent="-457200">
              <a:buFont typeface="+mj-lt"/>
              <a:buAutoNum type="arabicPeriod" startAt="2"/>
            </a:pPr>
            <a:r>
              <a:rPr lang="en-US" sz="2800" dirty="0">
                <a:effectLst/>
              </a:rPr>
              <a:t>Feedback on one’s performance of CJ is only negative (or neutral).</a:t>
            </a:r>
          </a:p>
          <a:p>
            <a:pPr marL="457200" lvl="0" indent="-457200">
              <a:buFont typeface="+mj-lt"/>
              <a:buAutoNum type="arabicPeriod"/>
            </a:pPr>
            <a:endParaRPr lang="en-US" sz="2800" dirty="0">
              <a:effectLst/>
            </a:endParaRPr>
          </a:p>
          <a:p>
            <a:pPr marL="0" indent="0">
              <a:spcBef>
                <a:spcPts val="1000"/>
              </a:spcBef>
              <a:buNone/>
            </a:pP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490557960"/>
              </p:ext>
            </p:extLst>
          </p:nvPr>
        </p:nvGraphicFramePr>
        <p:xfrm>
          <a:off x="-980352" y="1818715"/>
          <a:ext cx="1876038" cy="4996840"/>
        </p:xfrm>
        <a:graphic>
          <a:graphicData uri="http://schemas.openxmlformats.org/presentationml/2006/ole">
            <mc:AlternateContent xmlns:mc="http://schemas.openxmlformats.org/markup-compatibility/2006">
              <mc:Choice xmlns:v="urn:schemas-microsoft-com:vml" Requires="v">
                <p:oleObj spid="_x0000_s1710" name="Bitmap Image" r:id="rId5" imgW="2010056" imgH="5353797" progId="Paint.Picture">
                  <p:embed/>
                </p:oleObj>
              </mc:Choice>
              <mc:Fallback>
                <p:oleObj name="Bitmap Image" r:id="rId5" imgW="2010056" imgH="5353797"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352" y="1818715"/>
                        <a:ext cx="1876038" cy="499684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54510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dissolv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Specialness of CJ</a:t>
            </a:r>
          </a:p>
        </p:txBody>
      </p:sp>
      <p:sp>
        <p:nvSpPr>
          <p:cNvPr id="3" name="Slide Number Placeholder 2"/>
          <p:cNvSpPr>
            <a:spLocks noGrp="1"/>
          </p:cNvSpPr>
          <p:nvPr>
            <p:ph type="sldNum" sz="quarter" idx="12"/>
          </p:nvPr>
        </p:nvSpPr>
        <p:spPr/>
        <p:txBody>
          <a:bodyPr/>
          <a:lstStyle/>
          <a:p>
            <a:fld id="{459A5F39-4CE7-434C-A5CB-50A363451602}" type="slidenum">
              <a:rPr lang="en-US" smtClean="0"/>
              <a:t>33</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657994377"/>
              </p:ext>
            </p:extLst>
          </p:nvPr>
        </p:nvGraphicFramePr>
        <p:xfrm>
          <a:off x="-980352" y="1818715"/>
          <a:ext cx="1876038" cy="4996840"/>
        </p:xfrm>
        <a:graphic>
          <a:graphicData uri="http://schemas.openxmlformats.org/presentationml/2006/ole">
            <mc:AlternateContent xmlns:mc="http://schemas.openxmlformats.org/markup-compatibility/2006">
              <mc:Choice xmlns:v="urn:schemas-microsoft-com:vml" Requires="v">
                <p:oleObj spid="_x0000_s5487" name="Bitmap Image" r:id="rId4" imgW="2010056" imgH="5353797" progId="Paint.Picture">
                  <p:embed/>
                </p:oleObj>
              </mc:Choice>
              <mc:Fallback>
                <p:oleObj name="Bitmap Image" r:id="rId4" imgW="2010056" imgH="53537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352" y="1818715"/>
                        <a:ext cx="1876038" cy="4996840"/>
                      </a:xfrm>
                      <a:prstGeom prst="rect">
                        <a:avLst/>
                      </a:prstGeom>
                      <a:noFill/>
                      <a:ln>
                        <a:noFill/>
                      </a:ln>
                      <a:effectLst/>
                    </p:spPr>
                  </p:pic>
                </p:oleObj>
              </mc:Fallback>
            </mc:AlternateContent>
          </a:graphicData>
        </a:graphic>
      </p:graphicFrame>
      <p:sp>
        <p:nvSpPr>
          <p:cNvPr id="4" name="Content Placeholder 3"/>
          <p:cNvSpPr>
            <a:spLocks noGrp="1"/>
          </p:cNvSpPr>
          <p:nvPr>
            <p:ph idx="1"/>
          </p:nvPr>
        </p:nvSpPr>
        <p:spPr>
          <a:xfrm>
            <a:off x="1235504" y="2070846"/>
            <a:ext cx="7612064" cy="4182035"/>
          </a:xfrm>
        </p:spPr>
        <p:txBody>
          <a:bodyPr>
            <a:normAutofit/>
          </a:bodyPr>
          <a:lstStyle/>
          <a:p>
            <a:pPr marL="457200" indent="-457200">
              <a:buFont typeface="+mj-lt"/>
              <a:buAutoNum type="arabicPeriod" startAt="4"/>
            </a:pPr>
            <a:r>
              <a:rPr lang="en-US" sz="2800" dirty="0">
                <a:effectLst/>
              </a:rPr>
              <a:t>In E-E, an observance of the rules of CJ is “indispensable” -- otherwise society degenerates.</a:t>
            </a:r>
          </a:p>
          <a:p>
            <a:pPr marL="457200" lvl="0" indent="-457200">
              <a:buFont typeface="+mj-lt"/>
              <a:buAutoNum type="arabicPeriod" startAt="4"/>
            </a:pPr>
            <a:r>
              <a:rPr lang="en-US" sz="2800" dirty="0">
                <a:effectLst/>
              </a:rPr>
              <a:t>In E-E, we feel a stricter obligation to observe CJ than other virtues; indeed, CJ may be forced.</a:t>
            </a:r>
          </a:p>
        </p:txBody>
      </p:sp>
    </p:spTree>
    <p:extLst>
      <p:ext uri="{BB962C8B-B14F-4D97-AF65-F5344CB8AC3E}">
        <p14:creationId xmlns:p14="http://schemas.microsoft.com/office/powerpoint/2010/main" val="245817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Specialness of CJ</a:t>
            </a:r>
          </a:p>
        </p:txBody>
      </p:sp>
      <p:sp>
        <p:nvSpPr>
          <p:cNvPr id="3" name="Slide Number Placeholder 2"/>
          <p:cNvSpPr>
            <a:spLocks noGrp="1"/>
          </p:cNvSpPr>
          <p:nvPr>
            <p:ph type="sldNum" sz="quarter" idx="12"/>
          </p:nvPr>
        </p:nvSpPr>
        <p:spPr/>
        <p:txBody>
          <a:bodyPr/>
          <a:lstStyle/>
          <a:p>
            <a:fld id="{459A5F39-4CE7-434C-A5CB-50A363451602}" type="slidenum">
              <a:rPr lang="en-US" smtClean="0"/>
              <a:t>34</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817980187"/>
              </p:ext>
            </p:extLst>
          </p:nvPr>
        </p:nvGraphicFramePr>
        <p:xfrm>
          <a:off x="-980352" y="1818715"/>
          <a:ext cx="1876038" cy="4996840"/>
        </p:xfrm>
        <a:graphic>
          <a:graphicData uri="http://schemas.openxmlformats.org/presentationml/2006/ole">
            <mc:AlternateContent xmlns:mc="http://schemas.openxmlformats.org/markup-compatibility/2006">
              <mc:Choice xmlns:v="urn:schemas-microsoft-com:vml" Requires="v">
                <p:oleObj spid="_x0000_s6509" name="Bitmap Image" r:id="rId4" imgW="2010056" imgH="5353797" progId="Paint.Picture">
                  <p:embed/>
                </p:oleObj>
              </mc:Choice>
              <mc:Fallback>
                <p:oleObj name="Bitmap Image" r:id="rId4" imgW="2010056" imgH="53537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352" y="1818715"/>
                        <a:ext cx="1876038" cy="4996840"/>
                      </a:xfrm>
                      <a:prstGeom prst="rect">
                        <a:avLst/>
                      </a:prstGeom>
                      <a:noFill/>
                      <a:ln>
                        <a:noFill/>
                      </a:ln>
                      <a:effectLst/>
                    </p:spPr>
                  </p:pic>
                </p:oleObj>
              </mc:Fallback>
            </mc:AlternateContent>
          </a:graphicData>
        </a:graphic>
      </p:graphicFrame>
      <p:sp>
        <p:nvSpPr>
          <p:cNvPr id="4" name="Content Placeholder 3"/>
          <p:cNvSpPr>
            <a:spLocks noGrp="1"/>
          </p:cNvSpPr>
          <p:nvPr>
            <p:ph idx="1"/>
          </p:nvPr>
        </p:nvSpPr>
        <p:spPr>
          <a:xfrm>
            <a:off x="1235504" y="2070846"/>
            <a:ext cx="7612064" cy="4182035"/>
          </a:xfrm>
        </p:spPr>
        <p:txBody>
          <a:bodyPr>
            <a:normAutofit lnSpcReduction="10000"/>
          </a:bodyPr>
          <a:lstStyle/>
          <a:p>
            <a:pPr marL="457200" indent="-457200">
              <a:spcBef>
                <a:spcPts val="1000"/>
              </a:spcBef>
              <a:buFont typeface="+mj-lt"/>
              <a:buAutoNum type="arabicPeriod" startAt="6"/>
            </a:pPr>
            <a:r>
              <a:rPr lang="en-US" sz="3200" dirty="0">
                <a:effectLst/>
              </a:rPr>
              <a:t>The formulation of CJ admits of a flipside: Others not messing with your stuff</a:t>
            </a:r>
          </a:p>
          <a:p>
            <a:pPr marL="692150" lvl="2" indent="0">
              <a:spcBef>
                <a:spcPts val="1000"/>
              </a:spcBef>
              <a:buNone/>
            </a:pPr>
            <a:r>
              <a:rPr lang="en-US" sz="2800" dirty="0">
                <a:effectLst/>
              </a:rPr>
              <a:t>In E-E: “security”</a:t>
            </a:r>
          </a:p>
          <a:p>
            <a:pPr marL="692150" lvl="2" indent="0">
              <a:spcBef>
                <a:spcPts val="1000"/>
              </a:spcBef>
              <a:buNone/>
            </a:pPr>
            <a:r>
              <a:rPr lang="en-US" sz="2800" dirty="0">
                <a:effectLst/>
              </a:rPr>
              <a:t>In S-</a:t>
            </a:r>
            <a:r>
              <a:rPr lang="en-US" sz="2800" dirty="0" err="1">
                <a:effectLst/>
              </a:rPr>
              <a:t>i</a:t>
            </a:r>
            <a:r>
              <a:rPr lang="en-US" sz="2800" dirty="0">
                <a:effectLst/>
              </a:rPr>
              <a:t>: “liberty,” “natural liberty.” </a:t>
            </a:r>
          </a:p>
          <a:p>
            <a:pPr marL="342900" lvl="1" indent="0">
              <a:spcBef>
                <a:spcPts val="1000"/>
              </a:spcBef>
              <a:buNone/>
            </a:pPr>
            <a:endParaRPr lang="en-US" sz="3000" dirty="0">
              <a:effectLst/>
            </a:endParaRPr>
          </a:p>
          <a:p>
            <a:pPr marL="342900" lvl="1" indent="0">
              <a:spcBef>
                <a:spcPts val="1000"/>
              </a:spcBef>
              <a:buNone/>
            </a:pPr>
            <a:r>
              <a:rPr lang="en-US" sz="3000" dirty="0">
                <a:effectLst/>
              </a:rPr>
              <a:t>“</a:t>
            </a:r>
            <a:r>
              <a:rPr lang="en-US" sz="3200" dirty="0">
                <a:effectLst/>
              </a:rPr>
              <a:t>Both laws were evident violations of natural liberty, and therefore unjust”</a:t>
            </a:r>
            <a:r>
              <a:rPr lang="en-US" sz="3200" b="1" dirty="0">
                <a:effectLst/>
              </a:rPr>
              <a:t> </a:t>
            </a:r>
            <a:r>
              <a:rPr lang="en-US" sz="900" dirty="0">
                <a:effectLst/>
              </a:rPr>
              <a:t>(WN, 530.16)</a:t>
            </a:r>
            <a:endParaRPr lang="en-US" sz="900" dirty="0"/>
          </a:p>
          <a:p>
            <a:pPr marL="0" indent="0">
              <a:spcBef>
                <a:spcPts val="1000"/>
              </a:spcBef>
              <a:buNone/>
            </a:pPr>
            <a:endParaRPr lang="en-US" dirty="0"/>
          </a:p>
        </p:txBody>
      </p:sp>
    </p:spTree>
    <p:extLst>
      <p:ext uri="{BB962C8B-B14F-4D97-AF65-F5344CB8AC3E}">
        <p14:creationId xmlns:p14="http://schemas.microsoft.com/office/powerpoint/2010/main" val="65116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35</a:t>
            </a:fld>
            <a:endParaRPr lang="en-US"/>
          </a:p>
        </p:txBody>
      </p:sp>
      <p:pic>
        <p:nvPicPr>
          <p:cNvPr id="9" name="Picture 8"/>
          <p:cNvPicPr>
            <a:picLocks noChangeAspect="1"/>
          </p:cNvPicPr>
          <p:nvPr/>
        </p:nvPicPr>
        <p:blipFill>
          <a:blip r:embed="rId3"/>
          <a:stretch>
            <a:fillRect/>
          </a:stretch>
        </p:blipFill>
        <p:spPr>
          <a:xfrm>
            <a:off x="-15940" y="-19309"/>
            <a:ext cx="3535274" cy="6992851"/>
          </a:xfrm>
          <a:prstGeom prst="rect">
            <a:avLst/>
          </a:prstGeom>
        </p:spPr>
      </p:pic>
      <p:pic>
        <p:nvPicPr>
          <p:cNvPr id="6" name="Picture 5"/>
          <p:cNvPicPr>
            <a:picLocks noChangeAspect="1"/>
          </p:cNvPicPr>
          <p:nvPr/>
        </p:nvPicPr>
        <p:blipFill>
          <a:blip r:embed="rId4"/>
          <a:stretch>
            <a:fillRect/>
          </a:stretch>
        </p:blipFill>
        <p:spPr>
          <a:xfrm>
            <a:off x="3429000" y="0"/>
            <a:ext cx="5715000" cy="6973542"/>
          </a:xfrm>
          <a:prstGeom prst="rect">
            <a:avLst/>
          </a:prstGeom>
        </p:spPr>
      </p:pic>
      <p:sp>
        <p:nvSpPr>
          <p:cNvPr id="3" name="TextBox 2"/>
          <p:cNvSpPr txBox="1"/>
          <p:nvPr/>
        </p:nvSpPr>
        <p:spPr>
          <a:xfrm>
            <a:off x="5446886" y="1397000"/>
            <a:ext cx="2935111" cy="830997"/>
          </a:xfrm>
          <a:prstGeom prst="rect">
            <a:avLst/>
          </a:prstGeom>
          <a:solidFill>
            <a:schemeClr val="accent1">
              <a:lumMod val="40000"/>
              <a:lumOff val="60000"/>
            </a:schemeClr>
          </a:solidFill>
        </p:spPr>
        <p:txBody>
          <a:bodyPr wrap="square" rtlCol="0">
            <a:spAutoFit/>
          </a:bodyPr>
          <a:lstStyle/>
          <a:p>
            <a:r>
              <a:rPr lang="en-US" sz="2400" dirty="0">
                <a:latin typeface="Arial"/>
                <a:cs typeface="Arial"/>
              </a:rPr>
              <a:t>“…and the pursuit of happiness”</a:t>
            </a:r>
          </a:p>
        </p:txBody>
      </p:sp>
      <p:sp>
        <p:nvSpPr>
          <p:cNvPr id="5" name="TextBox 4"/>
          <p:cNvSpPr txBox="1"/>
          <p:nvPr/>
        </p:nvSpPr>
        <p:spPr>
          <a:xfrm>
            <a:off x="7097890" y="5291667"/>
            <a:ext cx="2073368" cy="461665"/>
          </a:xfrm>
          <a:prstGeom prst="rect">
            <a:avLst/>
          </a:prstGeom>
          <a:solidFill>
            <a:srgbClr val="FFE796"/>
          </a:solidFill>
        </p:spPr>
        <p:txBody>
          <a:bodyPr wrap="square" rtlCol="0">
            <a:spAutoFit/>
          </a:bodyPr>
          <a:lstStyle/>
          <a:p>
            <a:r>
              <a:rPr lang="en-US" sz="2400" dirty="0">
                <a:latin typeface="Arial"/>
                <a:cs typeface="Arial"/>
              </a:rPr>
              <a:t>“life, liberty,”</a:t>
            </a:r>
          </a:p>
        </p:txBody>
      </p:sp>
    </p:spTree>
    <p:extLst>
      <p:ext uri="{BB962C8B-B14F-4D97-AF65-F5344CB8AC3E}">
        <p14:creationId xmlns:p14="http://schemas.microsoft.com/office/powerpoint/2010/main" val="421086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Earnings: Income acquired within commutative justice</a:t>
            </a:r>
          </a:p>
        </p:txBody>
      </p:sp>
      <p:sp>
        <p:nvSpPr>
          <p:cNvPr id="3" name="Content Placeholder 2"/>
          <p:cNvSpPr>
            <a:spLocks noGrp="1"/>
          </p:cNvSpPr>
          <p:nvPr>
            <p:ph idx="1"/>
          </p:nvPr>
        </p:nvSpPr>
        <p:spPr/>
        <p:txBody>
          <a:bodyPr>
            <a:normAutofit/>
          </a:bodyPr>
          <a:lstStyle/>
          <a:p>
            <a:pPr marL="0" indent="0">
              <a:buNone/>
            </a:pPr>
            <a:r>
              <a:rPr lang="en-US" sz="3600" dirty="0"/>
              <a:t>Jurisprudence taught commutative justice.</a:t>
            </a:r>
          </a:p>
          <a:p>
            <a:pPr marL="0" indent="0">
              <a:buNone/>
            </a:pPr>
            <a:r>
              <a:rPr lang="en-US" sz="3600" dirty="0"/>
              <a:t>That idea shaped people’s thinking about money earned</a:t>
            </a:r>
          </a:p>
          <a:p>
            <a:pPr marL="0" indent="0">
              <a:buNone/>
            </a:pPr>
            <a:r>
              <a:rPr lang="en-US" sz="3600" dirty="0">
                <a:sym typeface="Wingdings"/>
              </a:rPr>
              <a:t>	 </a:t>
            </a:r>
            <a:r>
              <a:rPr lang="en-US" sz="3600" i="1" dirty="0">
                <a:sym typeface="Wingdings"/>
              </a:rPr>
              <a:t>earnings</a:t>
            </a:r>
            <a:endParaRPr lang="en-US" sz="3600" i="1" dirty="0"/>
          </a:p>
          <a:p>
            <a:pPr marL="0" indent="0">
              <a:buNone/>
            </a:pP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36</a:t>
            </a:fld>
            <a:endParaRPr lang="en-US"/>
          </a:p>
        </p:txBody>
      </p:sp>
    </p:spTree>
    <p:extLst>
      <p:ext uri="{BB962C8B-B14F-4D97-AF65-F5344CB8AC3E}">
        <p14:creationId xmlns:p14="http://schemas.microsoft.com/office/powerpoint/2010/main" val="32635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“earnings” starts around 1770</a:t>
            </a:r>
          </a:p>
        </p:txBody>
      </p:sp>
      <p:sp>
        <p:nvSpPr>
          <p:cNvPr id="4" name="Slide Number Placeholder 3"/>
          <p:cNvSpPr>
            <a:spLocks noGrp="1"/>
          </p:cNvSpPr>
          <p:nvPr>
            <p:ph type="sldNum" sz="quarter" idx="12"/>
          </p:nvPr>
        </p:nvSpPr>
        <p:spPr/>
        <p:txBody>
          <a:bodyPr/>
          <a:lstStyle/>
          <a:p>
            <a:fld id="{459A5F39-4CE7-434C-A5CB-50A363451602}" type="slidenum">
              <a:rPr lang="en-US" smtClean="0"/>
              <a:t>37</a:t>
            </a:fld>
            <a:endParaRPr lang="en-US"/>
          </a:p>
        </p:txBody>
      </p:sp>
      <p:pic>
        <p:nvPicPr>
          <p:cNvPr id="5" name="Picture 4"/>
          <p:cNvPicPr>
            <a:picLocks noChangeAspect="1"/>
          </p:cNvPicPr>
          <p:nvPr/>
        </p:nvPicPr>
        <p:blipFill>
          <a:blip r:embed="rId3"/>
          <a:stretch>
            <a:fillRect/>
          </a:stretch>
        </p:blipFill>
        <p:spPr>
          <a:xfrm>
            <a:off x="0" y="2578100"/>
            <a:ext cx="9144000" cy="3786304"/>
          </a:xfrm>
          <a:prstGeom prst="rect">
            <a:avLst/>
          </a:prstGeom>
        </p:spPr>
      </p:pic>
    </p:spTree>
    <p:extLst>
      <p:ext uri="{BB962C8B-B14F-4D97-AF65-F5344CB8AC3E}">
        <p14:creationId xmlns:p14="http://schemas.microsoft.com/office/powerpoint/2010/main" val="1279312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Calling</a:t>
            </a:r>
            <a:r>
              <a:rPr lang="en-US" dirty="0"/>
              <a:t> had received Christian sanctification</a:t>
            </a:r>
          </a:p>
        </p:txBody>
      </p:sp>
      <p:sp>
        <p:nvSpPr>
          <p:cNvPr id="4" name="Slide Number Placeholder 3"/>
          <p:cNvSpPr>
            <a:spLocks noGrp="1"/>
          </p:cNvSpPr>
          <p:nvPr>
            <p:ph type="sldNum" sz="quarter" idx="12"/>
          </p:nvPr>
        </p:nvSpPr>
        <p:spPr/>
        <p:txBody>
          <a:bodyPr/>
          <a:lstStyle/>
          <a:p>
            <a:fld id="{459A5F39-4CE7-434C-A5CB-50A363451602}" type="slidenum">
              <a:rPr lang="en-US" smtClean="0"/>
              <a:t>38</a:t>
            </a:fld>
            <a:endParaRPr lang="en-US"/>
          </a:p>
        </p:txBody>
      </p:sp>
      <p:pic>
        <p:nvPicPr>
          <p:cNvPr id="6" name="Picture 5"/>
          <p:cNvPicPr>
            <a:picLocks noChangeAspect="1"/>
          </p:cNvPicPr>
          <p:nvPr/>
        </p:nvPicPr>
        <p:blipFill>
          <a:blip r:embed="rId3"/>
          <a:stretch>
            <a:fillRect/>
          </a:stretch>
        </p:blipFill>
        <p:spPr>
          <a:xfrm>
            <a:off x="131424" y="3194050"/>
            <a:ext cx="4453276" cy="3162300"/>
          </a:xfrm>
          <a:prstGeom prst="rect">
            <a:avLst/>
          </a:prstGeom>
        </p:spPr>
      </p:pic>
      <p:pic>
        <p:nvPicPr>
          <p:cNvPr id="7" name="Picture 6"/>
          <p:cNvPicPr>
            <a:picLocks noChangeAspect="1"/>
          </p:cNvPicPr>
          <p:nvPr/>
        </p:nvPicPr>
        <p:blipFill>
          <a:blip r:embed="rId4"/>
          <a:stretch>
            <a:fillRect/>
          </a:stretch>
        </p:blipFill>
        <p:spPr>
          <a:xfrm>
            <a:off x="5041900" y="1810001"/>
            <a:ext cx="3378200" cy="3237998"/>
          </a:xfrm>
          <a:prstGeom prst="rect">
            <a:avLst/>
          </a:prstGeom>
        </p:spPr>
      </p:pic>
    </p:spTree>
    <p:extLst>
      <p:ext uri="{BB962C8B-B14F-4D97-AF65-F5344CB8AC3E}">
        <p14:creationId xmlns:p14="http://schemas.microsoft.com/office/powerpoint/2010/main" val="1977997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 Weber</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The Protestant ethic “interpreted the employer’s business activity as a calling.”</a:t>
            </a:r>
          </a:p>
          <a:p>
            <a:pPr marL="0" indent="0">
              <a:buNone/>
            </a:pPr>
            <a:r>
              <a:rPr lang="en-US" dirty="0"/>
              <a:t>Also:</a:t>
            </a:r>
          </a:p>
          <a:p>
            <a:pPr marL="0" indent="0">
              <a:buNone/>
            </a:pPr>
            <a:r>
              <a:rPr lang="en-US" dirty="0"/>
              <a:t>“The treatment of </a:t>
            </a:r>
            <a:r>
              <a:rPr lang="en-US" dirty="0" err="1"/>
              <a:t>labour</a:t>
            </a:r>
            <a:r>
              <a:rPr lang="en-US" dirty="0"/>
              <a:t> as a calling became as characteristic of the modern worker as the corresponding attitude toward acquisition of the business man” </a:t>
            </a:r>
            <a:r>
              <a:rPr lang="en-US" sz="1000" dirty="0"/>
              <a:t>(178-79)</a:t>
            </a:r>
            <a:r>
              <a:rPr lang="en-US" dirty="0"/>
              <a:t>.</a:t>
            </a:r>
          </a:p>
          <a:p>
            <a:pPr marL="0" indent="0">
              <a:buNone/>
            </a:pPr>
            <a:r>
              <a:rPr lang="en-US" dirty="0"/>
              <a:t>Pursuit-of-honest-income—though a fluid activity—received </a:t>
            </a:r>
            <a:r>
              <a:rPr lang="en-US" i="1" dirty="0"/>
              <a:t>calling</a:t>
            </a:r>
            <a:r>
              <a:rPr lang="en-US" dirty="0"/>
              <a:t> sanctification.</a:t>
            </a:r>
          </a:p>
          <a:p>
            <a:pPr marL="0" indent="0">
              <a:buNone/>
            </a:pPr>
            <a:r>
              <a:rPr lang="en-US" dirty="0" err="1"/>
              <a:t>Gesellschaft</a:t>
            </a:r>
            <a:r>
              <a:rPr lang="en-US" dirty="0"/>
              <a:t>/“commercial society”: An abstraction begotten by jurisprudence.</a:t>
            </a:r>
          </a:p>
        </p:txBody>
      </p:sp>
      <p:sp>
        <p:nvSpPr>
          <p:cNvPr id="4" name="Slide Number Placeholder 3"/>
          <p:cNvSpPr>
            <a:spLocks noGrp="1"/>
          </p:cNvSpPr>
          <p:nvPr>
            <p:ph type="sldNum" sz="quarter" idx="12"/>
          </p:nvPr>
        </p:nvSpPr>
        <p:spPr/>
        <p:txBody>
          <a:bodyPr/>
          <a:lstStyle/>
          <a:p>
            <a:fld id="{459A5F39-4CE7-434C-A5CB-50A363451602}" type="slidenum">
              <a:rPr lang="en-US" smtClean="0"/>
              <a:t>39</a:t>
            </a:fld>
            <a:endParaRPr lang="en-US"/>
          </a:p>
        </p:txBody>
      </p:sp>
      <p:pic>
        <p:nvPicPr>
          <p:cNvPr id="5" name="Picture 4"/>
          <p:cNvPicPr>
            <a:picLocks noChangeAspect="1"/>
          </p:cNvPicPr>
          <p:nvPr/>
        </p:nvPicPr>
        <p:blipFill>
          <a:blip r:embed="rId3"/>
          <a:stretch>
            <a:fillRect/>
          </a:stretch>
        </p:blipFill>
        <p:spPr>
          <a:xfrm>
            <a:off x="7454900" y="4364"/>
            <a:ext cx="1701800" cy="2078534"/>
          </a:xfrm>
          <a:prstGeom prst="rect">
            <a:avLst/>
          </a:prstGeom>
        </p:spPr>
      </p:pic>
    </p:spTree>
    <p:extLst>
      <p:ext uri="{BB962C8B-B14F-4D97-AF65-F5344CB8AC3E}">
        <p14:creationId xmlns:p14="http://schemas.microsoft.com/office/powerpoint/2010/main" val="37647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1440 AD</a:t>
            </a:r>
          </a:p>
        </p:txBody>
      </p:sp>
      <p:sp>
        <p:nvSpPr>
          <p:cNvPr id="4" name="Slide Number Placeholder 3"/>
          <p:cNvSpPr>
            <a:spLocks noGrp="1"/>
          </p:cNvSpPr>
          <p:nvPr>
            <p:ph type="sldNum" sz="quarter" idx="12"/>
          </p:nvPr>
        </p:nvSpPr>
        <p:spPr/>
        <p:txBody>
          <a:bodyPr/>
          <a:lstStyle/>
          <a:p>
            <a:fld id="{459A5F39-4CE7-434C-A5CB-50A363451602}" type="slidenum">
              <a:rPr lang="en-US" smtClean="0"/>
              <a:t>4</a:t>
            </a:fld>
            <a:endParaRPr lang="en-US"/>
          </a:p>
        </p:txBody>
      </p:sp>
      <p:pic>
        <p:nvPicPr>
          <p:cNvPr id="9" name="Picture 8"/>
          <p:cNvPicPr>
            <a:picLocks noChangeAspect="1"/>
          </p:cNvPicPr>
          <p:nvPr/>
        </p:nvPicPr>
        <p:blipFill>
          <a:blip r:embed="rId3"/>
          <a:stretch>
            <a:fillRect/>
          </a:stretch>
        </p:blipFill>
        <p:spPr>
          <a:xfrm>
            <a:off x="183885" y="1707446"/>
            <a:ext cx="3734760" cy="5124986"/>
          </a:xfrm>
          <a:prstGeom prst="rect">
            <a:avLst/>
          </a:prstGeom>
        </p:spPr>
      </p:pic>
      <p:sp>
        <p:nvSpPr>
          <p:cNvPr id="3" name="TextBox 2"/>
          <p:cNvSpPr txBox="1"/>
          <p:nvPr/>
        </p:nvSpPr>
        <p:spPr>
          <a:xfrm>
            <a:off x="3975100" y="2120900"/>
            <a:ext cx="3916457" cy="1200329"/>
          </a:xfrm>
          <a:prstGeom prst="rect">
            <a:avLst/>
          </a:prstGeom>
          <a:noFill/>
        </p:spPr>
        <p:txBody>
          <a:bodyPr wrap="none" rtlCol="0">
            <a:spAutoFit/>
          </a:bodyPr>
          <a:lstStyle/>
          <a:p>
            <a:r>
              <a:rPr lang="en-US" sz="3600" dirty="0">
                <a:solidFill>
                  <a:srgbClr val="FFFFFF"/>
                </a:solidFill>
                <a:latin typeface="Arial"/>
                <a:cs typeface="Arial"/>
              </a:rPr>
              <a:t>Traditional-society </a:t>
            </a:r>
          </a:p>
          <a:p>
            <a:r>
              <a:rPr lang="en-US" sz="3600" dirty="0">
                <a:solidFill>
                  <a:srgbClr val="FFFFFF"/>
                </a:solidFill>
                <a:latin typeface="Arial"/>
                <a:cs typeface="Arial"/>
              </a:rPr>
              <a:t>cohesionism</a:t>
            </a:r>
          </a:p>
        </p:txBody>
      </p:sp>
    </p:spTree>
    <p:extLst>
      <p:ext uri="{BB962C8B-B14F-4D97-AF65-F5344CB8AC3E}">
        <p14:creationId xmlns:p14="http://schemas.microsoft.com/office/powerpoint/2010/main" val="27650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 Weber</a:t>
            </a:r>
          </a:p>
        </p:txBody>
      </p:sp>
      <p:sp>
        <p:nvSpPr>
          <p:cNvPr id="3" name="Content Placeholder 2"/>
          <p:cNvSpPr>
            <a:spLocks noGrp="1"/>
          </p:cNvSpPr>
          <p:nvPr>
            <p:ph idx="1"/>
          </p:nvPr>
        </p:nvSpPr>
        <p:spPr/>
        <p:txBody>
          <a:bodyPr/>
          <a:lstStyle/>
          <a:p>
            <a:pPr marL="0" indent="0">
              <a:buNone/>
            </a:pPr>
            <a:r>
              <a:rPr lang="en-US" sz="3200" dirty="0"/>
              <a:t>This sanctification brought the sanctification of </a:t>
            </a:r>
            <a:r>
              <a:rPr lang="en-US" sz="3200" i="1" dirty="0"/>
              <a:t>entrepreneurial discovery and innovation</a:t>
            </a:r>
            <a:r>
              <a:rPr lang="en-US" sz="3200" dirty="0"/>
              <a:t>.</a:t>
            </a:r>
          </a:p>
          <a:p>
            <a:pPr marL="0" indent="0">
              <a:buNone/>
            </a:pPr>
            <a:r>
              <a:rPr lang="en-US" sz="3200" dirty="0"/>
              <a:t>If God “shows one of His elect a chance of profit…the faithful Christian must follow the call by taking advantage of the opportunity”</a:t>
            </a:r>
            <a:r>
              <a:rPr lang="en-US" dirty="0"/>
              <a:t> </a:t>
            </a:r>
            <a:r>
              <a:rPr lang="en-US" sz="1000" dirty="0"/>
              <a:t>(162)</a:t>
            </a:r>
            <a:r>
              <a:rPr lang="en-US" dirty="0"/>
              <a:t>.</a:t>
            </a:r>
          </a:p>
        </p:txBody>
      </p:sp>
      <p:sp>
        <p:nvSpPr>
          <p:cNvPr id="4" name="Slide Number Placeholder 3"/>
          <p:cNvSpPr>
            <a:spLocks noGrp="1"/>
          </p:cNvSpPr>
          <p:nvPr>
            <p:ph type="sldNum" sz="quarter" idx="12"/>
          </p:nvPr>
        </p:nvSpPr>
        <p:spPr/>
        <p:txBody>
          <a:bodyPr/>
          <a:lstStyle/>
          <a:p>
            <a:fld id="{459A5F39-4CE7-434C-A5CB-50A363451602}" type="slidenum">
              <a:rPr lang="en-US" smtClean="0"/>
              <a:t>40</a:t>
            </a:fld>
            <a:endParaRPr lang="en-US"/>
          </a:p>
        </p:txBody>
      </p:sp>
      <p:pic>
        <p:nvPicPr>
          <p:cNvPr id="5" name="Picture 4"/>
          <p:cNvPicPr>
            <a:picLocks noChangeAspect="1"/>
          </p:cNvPicPr>
          <p:nvPr/>
        </p:nvPicPr>
        <p:blipFill>
          <a:blip r:embed="rId3"/>
          <a:stretch>
            <a:fillRect/>
          </a:stretch>
        </p:blipFill>
        <p:spPr>
          <a:xfrm>
            <a:off x="7327900" y="-8337"/>
            <a:ext cx="1816100" cy="2218137"/>
          </a:xfrm>
          <a:prstGeom prst="rect">
            <a:avLst/>
          </a:prstGeom>
        </p:spPr>
      </p:pic>
    </p:spTree>
    <p:extLst>
      <p:ext uri="{BB962C8B-B14F-4D97-AF65-F5344CB8AC3E}">
        <p14:creationId xmlns:p14="http://schemas.microsoft.com/office/powerpoint/2010/main" val="4000099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Richard Baxter</a:t>
            </a:r>
            <a:br>
              <a:rPr lang="en-US" dirty="0"/>
            </a:br>
            <a:r>
              <a:rPr lang="en-US" sz="2400" dirty="0"/>
              <a:t>(1615-1691)</a:t>
            </a:r>
          </a:p>
        </p:txBody>
      </p:sp>
      <p:sp>
        <p:nvSpPr>
          <p:cNvPr id="3" name="Content Placeholder 2"/>
          <p:cNvSpPr>
            <a:spLocks noGrp="1"/>
          </p:cNvSpPr>
          <p:nvPr>
            <p:ph idx="1"/>
          </p:nvPr>
        </p:nvSpPr>
        <p:spPr/>
        <p:txBody>
          <a:bodyPr/>
          <a:lstStyle/>
          <a:p>
            <a:pPr marL="0" indent="0">
              <a:buNone/>
            </a:pPr>
            <a:r>
              <a:rPr lang="en-US" sz="2800" dirty="0"/>
              <a:t>“If God show you a way in which you may </a:t>
            </a:r>
            <a:r>
              <a:rPr lang="en-US" sz="2800" i="1" dirty="0"/>
              <a:t>lawfully</a:t>
            </a:r>
            <a:r>
              <a:rPr lang="en-US" sz="2800" dirty="0"/>
              <a:t> get more than in another way (without wrong to your soul or to any other), if you refuse this, and choose the less gainful way, you cross one of the ends of your calling, and you refuse to be God’s steward, and to accept His gifts and use them for Him when He </a:t>
            </a:r>
            <a:r>
              <a:rPr lang="en-US" sz="2800" dirty="0" err="1"/>
              <a:t>requireth</a:t>
            </a:r>
            <a:r>
              <a:rPr lang="en-US" sz="2800" dirty="0"/>
              <a:t> it: you may </a:t>
            </a:r>
            <a:r>
              <a:rPr lang="en-US" sz="2800" dirty="0" err="1"/>
              <a:t>labour</a:t>
            </a:r>
            <a:r>
              <a:rPr lang="en-US" sz="2800" dirty="0"/>
              <a:t> to be rich for God, though not for the flesh and sin.”</a:t>
            </a:r>
            <a:r>
              <a:rPr lang="en-US" dirty="0"/>
              <a:t> </a:t>
            </a:r>
            <a:r>
              <a:rPr lang="en-US" sz="1000" dirty="0"/>
              <a:t>(quoted in Weber p. 162)</a:t>
            </a:r>
          </a:p>
        </p:txBody>
      </p:sp>
      <p:sp>
        <p:nvSpPr>
          <p:cNvPr id="4" name="Slide Number Placeholder 3"/>
          <p:cNvSpPr>
            <a:spLocks noGrp="1"/>
          </p:cNvSpPr>
          <p:nvPr>
            <p:ph type="sldNum" sz="quarter" idx="12"/>
          </p:nvPr>
        </p:nvSpPr>
        <p:spPr/>
        <p:txBody>
          <a:bodyPr/>
          <a:lstStyle/>
          <a:p>
            <a:fld id="{459A5F39-4CE7-434C-A5CB-50A363451602}" type="slidenum">
              <a:rPr lang="en-US" smtClean="0"/>
              <a:t>41</a:t>
            </a:fld>
            <a:endParaRPr lang="en-US"/>
          </a:p>
        </p:txBody>
      </p:sp>
      <p:pic>
        <p:nvPicPr>
          <p:cNvPr id="5" name="Picture 4"/>
          <p:cNvPicPr>
            <a:picLocks noChangeAspect="1"/>
          </p:cNvPicPr>
          <p:nvPr/>
        </p:nvPicPr>
        <p:blipFill>
          <a:blip r:embed="rId2"/>
          <a:stretch>
            <a:fillRect/>
          </a:stretch>
        </p:blipFill>
        <p:spPr>
          <a:xfrm>
            <a:off x="7112000" y="79468"/>
            <a:ext cx="1681747" cy="2159000"/>
          </a:xfrm>
          <a:prstGeom prst="rect">
            <a:avLst/>
          </a:prstGeom>
        </p:spPr>
      </p:pic>
    </p:spTree>
    <p:extLst>
      <p:ext uri="{BB962C8B-B14F-4D97-AF65-F5344CB8AC3E}">
        <p14:creationId xmlns:p14="http://schemas.microsoft.com/office/powerpoint/2010/main" val="1190198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J.G.A. </a:t>
            </a:r>
            <a:r>
              <a:rPr lang="en-US" dirty="0" err="1"/>
              <a:t>Pocock</a:t>
            </a:r>
            <a:endParaRPr lang="en-US" dirty="0"/>
          </a:p>
        </p:txBody>
      </p:sp>
      <p:sp>
        <p:nvSpPr>
          <p:cNvPr id="3" name="Content Placeholder 2"/>
          <p:cNvSpPr>
            <a:spLocks noGrp="1"/>
          </p:cNvSpPr>
          <p:nvPr>
            <p:ph idx="1"/>
          </p:nvPr>
        </p:nvSpPr>
        <p:spPr/>
        <p:txBody>
          <a:bodyPr/>
          <a:lstStyle/>
          <a:p>
            <a:pPr marL="0" indent="0">
              <a:buNone/>
            </a:pPr>
            <a:r>
              <a:rPr lang="en-US" dirty="0"/>
              <a:t>“</a:t>
            </a:r>
            <a:r>
              <a:rPr lang="en-US" sz="3200" b="1" dirty="0">
                <a:solidFill>
                  <a:srgbClr val="FFF121"/>
                </a:solidFill>
              </a:rPr>
              <a:t>The child of jurisprudence is liberalism</a:t>
            </a:r>
            <a:r>
              <a:rPr lang="en-US" dirty="0"/>
              <a:t>, in which the disjunction between individual and sovereign remains, no matter how close the two are brought to one another; whereas republican virtue pertains immediately to the individual, not as proprietor or rights-bearer but as citizen, sharing self-rule among a number of equals without the need of any prior </a:t>
            </a:r>
            <a:r>
              <a:rPr lang="en-US" i="1" dirty="0" err="1"/>
              <a:t>translatio</a:t>
            </a:r>
            <a:r>
              <a:rPr lang="en-US" dirty="0"/>
              <a:t>.” </a:t>
            </a:r>
            <a:r>
              <a:rPr lang="en-US" sz="900" dirty="0"/>
              <a:t>(essay in </a:t>
            </a:r>
            <a:r>
              <a:rPr lang="en-US" sz="900" dirty="0" err="1"/>
              <a:t>Hont</a:t>
            </a:r>
            <a:r>
              <a:rPr lang="en-US" sz="900" dirty="0"/>
              <a:t> &amp; </a:t>
            </a:r>
            <a:r>
              <a:rPr lang="en-US" sz="900" dirty="0" err="1"/>
              <a:t>Ignatieff</a:t>
            </a:r>
            <a:r>
              <a:rPr lang="en-US" sz="900" dirty="0"/>
              <a:t> 1983, 249)</a:t>
            </a:r>
            <a:r>
              <a:rPr lang="en-US" dirty="0"/>
              <a:t> </a:t>
            </a:r>
          </a:p>
        </p:txBody>
      </p:sp>
      <p:sp>
        <p:nvSpPr>
          <p:cNvPr id="4" name="Slide Number Placeholder 3"/>
          <p:cNvSpPr>
            <a:spLocks noGrp="1"/>
          </p:cNvSpPr>
          <p:nvPr>
            <p:ph type="sldNum" sz="quarter" idx="12"/>
          </p:nvPr>
        </p:nvSpPr>
        <p:spPr/>
        <p:txBody>
          <a:bodyPr/>
          <a:lstStyle/>
          <a:p>
            <a:fld id="{459A5F39-4CE7-434C-A5CB-50A363451602}" type="slidenum">
              <a:rPr lang="en-US" smtClean="0"/>
              <a:t>42</a:t>
            </a:fld>
            <a:endParaRPr lang="en-US"/>
          </a:p>
        </p:txBody>
      </p:sp>
    </p:spTree>
    <p:extLst>
      <p:ext uri="{BB962C8B-B14F-4D97-AF65-F5344CB8AC3E}">
        <p14:creationId xmlns:p14="http://schemas.microsoft.com/office/powerpoint/2010/main" val="3950279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Dugald</a:t>
            </a:r>
            <a:r>
              <a:rPr lang="en-US" dirty="0"/>
              <a:t> Stewart</a:t>
            </a:r>
          </a:p>
        </p:txBody>
      </p:sp>
      <p:sp>
        <p:nvSpPr>
          <p:cNvPr id="3" name="Content Placeholder 2"/>
          <p:cNvSpPr>
            <a:spLocks noGrp="1"/>
          </p:cNvSpPr>
          <p:nvPr>
            <p:ph idx="1"/>
          </p:nvPr>
        </p:nvSpPr>
        <p:spPr/>
        <p:txBody>
          <a:bodyPr>
            <a:normAutofit fontScale="92500" lnSpcReduction="10000"/>
          </a:bodyPr>
          <a:lstStyle/>
          <a:p>
            <a:pPr marL="0" indent="0">
              <a:buNone/>
            </a:pPr>
            <a:r>
              <a:rPr lang="en-US" sz="4400" dirty="0">
                <a:solidFill>
                  <a:srgbClr val="FFF121"/>
                </a:solidFill>
              </a:rPr>
              <a:t>The systems of natural jurisprudence were “the first rudiments…of liberal politics taught in modern times.”</a:t>
            </a:r>
            <a:r>
              <a:rPr lang="en-US" dirty="0"/>
              <a:t> </a:t>
            </a:r>
            <a:r>
              <a:rPr lang="en-US" sz="1000" dirty="0"/>
              <a:t>(CW I, p. 26, see also 183)  </a:t>
            </a:r>
          </a:p>
          <a:p>
            <a:pPr marL="0" indent="0">
              <a:buNone/>
            </a:pPr>
            <a:r>
              <a:rPr lang="en-US" sz="3600" dirty="0"/>
              <a:t>And to which “we are chiefly indebted for the modern science of Political Economy”</a:t>
            </a:r>
            <a:r>
              <a:rPr lang="en-US" sz="1000" dirty="0"/>
              <a:t> (p. 171)</a:t>
            </a:r>
          </a:p>
        </p:txBody>
      </p:sp>
      <p:sp>
        <p:nvSpPr>
          <p:cNvPr id="4" name="Slide Number Placeholder 3"/>
          <p:cNvSpPr>
            <a:spLocks noGrp="1"/>
          </p:cNvSpPr>
          <p:nvPr>
            <p:ph type="sldNum" sz="quarter" idx="12"/>
          </p:nvPr>
        </p:nvSpPr>
        <p:spPr/>
        <p:txBody>
          <a:bodyPr/>
          <a:lstStyle/>
          <a:p>
            <a:fld id="{459A5F39-4CE7-434C-A5CB-50A363451602}" type="slidenum">
              <a:rPr lang="en-US" smtClean="0"/>
              <a:t>43</a:t>
            </a:fld>
            <a:endParaRPr lang="en-US"/>
          </a:p>
        </p:txBody>
      </p:sp>
    </p:spTree>
    <p:extLst>
      <p:ext uri="{BB962C8B-B14F-4D97-AF65-F5344CB8AC3E}">
        <p14:creationId xmlns:p14="http://schemas.microsoft.com/office/powerpoint/2010/main" val="1925530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Condorcet</a:t>
            </a:r>
          </a:p>
        </p:txBody>
      </p:sp>
      <p:sp>
        <p:nvSpPr>
          <p:cNvPr id="3" name="Content Placeholder 2"/>
          <p:cNvSpPr>
            <a:spLocks noGrp="1"/>
          </p:cNvSpPr>
          <p:nvPr>
            <p:ph idx="1"/>
          </p:nvPr>
        </p:nvSpPr>
        <p:spPr/>
        <p:txBody>
          <a:bodyPr/>
          <a:lstStyle/>
          <a:p>
            <a:pPr marL="0" indent="0">
              <a:buNone/>
            </a:pPr>
            <a:r>
              <a:rPr lang="en-US" sz="3200" dirty="0"/>
              <a:t>Of the 16</a:t>
            </a:r>
            <a:r>
              <a:rPr lang="en-US" sz="3200" baseline="30000" dirty="0"/>
              <a:t>th</a:t>
            </a:r>
            <a:r>
              <a:rPr lang="en-US" sz="3200" dirty="0"/>
              <a:t> century:</a:t>
            </a:r>
          </a:p>
          <a:p>
            <a:pPr marL="0" indent="0">
              <a:buNone/>
            </a:pPr>
            <a:endParaRPr lang="en-US" sz="3200" dirty="0"/>
          </a:p>
          <a:p>
            <a:pPr marL="0" indent="0">
              <a:buNone/>
            </a:pPr>
            <a:r>
              <a:rPr lang="en-US" sz="3200" dirty="0"/>
              <a:t>“The science of political economy did not, in this epoch, exist.”</a:t>
            </a:r>
          </a:p>
          <a:p>
            <a:pPr marL="0" indent="0">
              <a:buNone/>
            </a:pP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44</a:t>
            </a:fld>
            <a:endParaRPr lang="en-US"/>
          </a:p>
        </p:txBody>
      </p:sp>
      <p:pic>
        <p:nvPicPr>
          <p:cNvPr id="5" name="Picture 4"/>
          <p:cNvPicPr>
            <a:picLocks noChangeAspect="1"/>
          </p:cNvPicPr>
          <p:nvPr/>
        </p:nvPicPr>
        <p:blipFill>
          <a:blip r:embed="rId2"/>
          <a:stretch>
            <a:fillRect/>
          </a:stretch>
        </p:blipFill>
        <p:spPr>
          <a:xfrm>
            <a:off x="6808912" y="530225"/>
            <a:ext cx="1903288" cy="2352675"/>
          </a:xfrm>
          <a:prstGeom prst="rect">
            <a:avLst/>
          </a:prstGeom>
        </p:spPr>
      </p:pic>
    </p:spTree>
    <p:extLst>
      <p:ext uri="{BB962C8B-B14F-4D97-AF65-F5344CB8AC3E}">
        <p14:creationId xmlns:p14="http://schemas.microsoft.com/office/powerpoint/2010/main" val="525075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Hume</a:t>
            </a:r>
          </a:p>
        </p:txBody>
      </p:sp>
      <p:sp>
        <p:nvSpPr>
          <p:cNvPr id="3" name="Content Placeholder 2"/>
          <p:cNvSpPr>
            <a:spLocks noGrp="1"/>
          </p:cNvSpPr>
          <p:nvPr>
            <p:ph idx="1"/>
          </p:nvPr>
        </p:nvSpPr>
        <p:spPr/>
        <p:txBody>
          <a:bodyPr>
            <a:normAutofit/>
          </a:bodyPr>
          <a:lstStyle/>
          <a:p>
            <a:pPr marL="0" indent="0">
              <a:buNone/>
            </a:pPr>
            <a:r>
              <a:rPr lang="en-US" sz="3200" dirty="0"/>
              <a:t>“Trade was never esteemed an affair of state till the last [the 17</a:t>
            </a:r>
            <a:r>
              <a:rPr lang="en-US" sz="3200" baseline="30000" dirty="0"/>
              <a:t>th</a:t>
            </a:r>
            <a:r>
              <a:rPr lang="en-US" sz="3200" dirty="0"/>
              <a:t>] century; and there scarcely is any ancient writer on politics, who has made mention of it.”</a:t>
            </a:r>
          </a:p>
        </p:txBody>
      </p:sp>
      <p:sp>
        <p:nvSpPr>
          <p:cNvPr id="4" name="Slide Number Placeholder 3"/>
          <p:cNvSpPr>
            <a:spLocks noGrp="1"/>
          </p:cNvSpPr>
          <p:nvPr>
            <p:ph type="sldNum" sz="quarter" idx="12"/>
          </p:nvPr>
        </p:nvSpPr>
        <p:spPr/>
        <p:txBody>
          <a:bodyPr/>
          <a:lstStyle/>
          <a:p>
            <a:fld id="{459A5F39-4CE7-434C-A5CB-50A363451602}" type="slidenum">
              <a:rPr lang="en-US" smtClean="0"/>
              <a:t>45</a:t>
            </a:fld>
            <a:endParaRPr lang="en-US"/>
          </a:p>
        </p:txBody>
      </p:sp>
      <p:pic>
        <p:nvPicPr>
          <p:cNvPr id="5" name="Picture 4"/>
          <p:cNvPicPr>
            <a:picLocks noChangeAspect="1"/>
          </p:cNvPicPr>
          <p:nvPr/>
        </p:nvPicPr>
        <p:blipFill>
          <a:blip r:embed="rId2"/>
          <a:stretch>
            <a:fillRect/>
          </a:stretch>
        </p:blipFill>
        <p:spPr>
          <a:xfrm>
            <a:off x="7283055" y="76949"/>
            <a:ext cx="1398097" cy="1803397"/>
          </a:xfrm>
          <a:prstGeom prst="rect">
            <a:avLst/>
          </a:prstGeom>
        </p:spPr>
      </p:pic>
    </p:spTree>
    <p:extLst>
      <p:ext uri="{BB962C8B-B14F-4D97-AF65-F5344CB8AC3E}">
        <p14:creationId xmlns:p14="http://schemas.microsoft.com/office/powerpoint/2010/main" val="3975388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J.B. Say</a:t>
            </a:r>
          </a:p>
        </p:txBody>
      </p:sp>
      <p:sp>
        <p:nvSpPr>
          <p:cNvPr id="3" name="Content Placeholder 2"/>
          <p:cNvSpPr>
            <a:spLocks noGrp="1"/>
          </p:cNvSpPr>
          <p:nvPr>
            <p:ph idx="1"/>
          </p:nvPr>
        </p:nvSpPr>
        <p:spPr/>
        <p:txBody>
          <a:bodyPr>
            <a:normAutofit/>
          </a:bodyPr>
          <a:lstStyle/>
          <a:p>
            <a:pPr marL="0" indent="0">
              <a:buNone/>
            </a:pPr>
            <a:r>
              <a:rPr lang="en-US" sz="3200" dirty="0"/>
              <a:t>“[U]</a:t>
            </a:r>
            <a:r>
              <a:rPr lang="en-US" sz="3200" dirty="0" err="1"/>
              <a:t>ntil</a:t>
            </a:r>
            <a:r>
              <a:rPr lang="en-US" sz="3200" dirty="0"/>
              <a:t> the epoch of [the publication of </a:t>
            </a:r>
            <a:r>
              <a:rPr lang="en-US" sz="3200" i="1" dirty="0"/>
              <a:t>The Wealth of Nations</a:t>
            </a:r>
            <a:r>
              <a:rPr lang="en-US" sz="3200" dirty="0"/>
              <a:t>], the science of political economy did not exist.”</a:t>
            </a:r>
          </a:p>
        </p:txBody>
      </p:sp>
      <p:sp>
        <p:nvSpPr>
          <p:cNvPr id="4" name="Slide Number Placeholder 3"/>
          <p:cNvSpPr>
            <a:spLocks noGrp="1"/>
          </p:cNvSpPr>
          <p:nvPr>
            <p:ph type="sldNum" sz="quarter" idx="12"/>
          </p:nvPr>
        </p:nvSpPr>
        <p:spPr/>
        <p:txBody>
          <a:bodyPr/>
          <a:lstStyle/>
          <a:p>
            <a:fld id="{459A5F39-4CE7-434C-A5CB-50A363451602}" type="slidenum">
              <a:rPr lang="en-US" smtClean="0"/>
              <a:t>46</a:t>
            </a:fld>
            <a:endParaRPr lang="en-US"/>
          </a:p>
        </p:txBody>
      </p:sp>
      <p:pic>
        <p:nvPicPr>
          <p:cNvPr id="5" name="Picture 4"/>
          <p:cNvPicPr>
            <a:picLocks noChangeAspect="1"/>
          </p:cNvPicPr>
          <p:nvPr/>
        </p:nvPicPr>
        <p:blipFill>
          <a:blip r:embed="rId2"/>
          <a:stretch>
            <a:fillRect/>
          </a:stretch>
        </p:blipFill>
        <p:spPr>
          <a:xfrm>
            <a:off x="7188200" y="79468"/>
            <a:ext cx="1485900" cy="1954427"/>
          </a:xfrm>
          <a:prstGeom prst="rect">
            <a:avLst/>
          </a:prstGeom>
        </p:spPr>
      </p:pic>
    </p:spTree>
    <p:extLst>
      <p:ext uri="{BB962C8B-B14F-4D97-AF65-F5344CB8AC3E}">
        <p14:creationId xmlns:p14="http://schemas.microsoft.com/office/powerpoint/2010/main" val="402484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Smith, WN</a:t>
            </a:r>
          </a:p>
        </p:txBody>
      </p:sp>
      <p:sp>
        <p:nvSpPr>
          <p:cNvPr id="3" name="Content Placeholder 2"/>
          <p:cNvSpPr>
            <a:spLocks noGrp="1"/>
          </p:cNvSpPr>
          <p:nvPr>
            <p:ph idx="1"/>
          </p:nvPr>
        </p:nvSpPr>
        <p:spPr/>
        <p:txBody>
          <a:bodyPr>
            <a:normAutofit/>
          </a:bodyPr>
          <a:lstStyle/>
          <a:p>
            <a:r>
              <a:rPr lang="en-US" sz="3200" dirty="0"/>
              <a:t>The spine of liberalism 1.0 is CJ/liberty.</a:t>
            </a:r>
          </a:p>
          <a:p>
            <a:r>
              <a:rPr lang="en-US" sz="3200" dirty="0"/>
              <a:t>Presumption of liberty: The burden of proof is on the contravener of the principle.</a:t>
            </a:r>
          </a:p>
          <a:p>
            <a:r>
              <a:rPr lang="en-US" sz="3200" dirty="0"/>
              <a:t>WN morally authorizes pursuit of honest income and the presumption of liberty.</a:t>
            </a:r>
            <a:endParaRPr lang="en-US" sz="3200" dirty="0">
              <a:sym typeface="Wingdings"/>
            </a:endParaRPr>
          </a:p>
        </p:txBody>
      </p:sp>
      <p:sp>
        <p:nvSpPr>
          <p:cNvPr id="4" name="Slide Number Placeholder 3"/>
          <p:cNvSpPr>
            <a:spLocks noGrp="1"/>
          </p:cNvSpPr>
          <p:nvPr>
            <p:ph type="sldNum" sz="quarter" idx="12"/>
          </p:nvPr>
        </p:nvSpPr>
        <p:spPr/>
        <p:txBody>
          <a:bodyPr/>
          <a:lstStyle/>
          <a:p>
            <a:fld id="{459A5F39-4CE7-434C-A5CB-50A363451602}" type="slidenum">
              <a:rPr lang="en-US" smtClean="0"/>
              <a:t>47</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51991487"/>
              </p:ext>
            </p:extLst>
          </p:nvPr>
        </p:nvGraphicFramePr>
        <p:xfrm>
          <a:off x="-1093240" y="1818715"/>
          <a:ext cx="1876038" cy="4996840"/>
        </p:xfrm>
        <a:graphic>
          <a:graphicData uri="http://schemas.openxmlformats.org/presentationml/2006/ole">
            <mc:AlternateContent xmlns:mc="http://schemas.openxmlformats.org/markup-compatibility/2006">
              <mc:Choice xmlns:v="urn:schemas-microsoft-com:vml" Requires="v">
                <p:oleObj spid="_x0000_s11611" name="Bitmap Image" r:id="rId4" imgW="2010056" imgH="5353797" progId="Paint.Picture">
                  <p:embed/>
                </p:oleObj>
              </mc:Choice>
              <mc:Fallback>
                <p:oleObj name="Bitmap Image" r:id="rId4" imgW="2010056" imgH="53537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240" y="1818715"/>
                        <a:ext cx="1876038" cy="499684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59162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Great Enrichment</a:t>
            </a:r>
          </a:p>
        </p:txBody>
      </p:sp>
      <p:sp>
        <p:nvSpPr>
          <p:cNvPr id="4" name="Slide Number Placeholder 3"/>
          <p:cNvSpPr>
            <a:spLocks noGrp="1"/>
          </p:cNvSpPr>
          <p:nvPr>
            <p:ph type="sldNum" sz="quarter" idx="12"/>
          </p:nvPr>
        </p:nvSpPr>
        <p:spPr/>
        <p:txBody>
          <a:bodyPr/>
          <a:lstStyle/>
          <a:p>
            <a:fld id="{459A5F39-4CE7-434C-A5CB-50A363451602}" type="slidenum">
              <a:rPr lang="en-US" smtClean="0"/>
              <a:t>48</a:t>
            </a:fld>
            <a:endParaRPr lang="en-US"/>
          </a:p>
        </p:txBody>
      </p:sp>
      <p:pic>
        <p:nvPicPr>
          <p:cNvPr id="5" name="Picture 4"/>
          <p:cNvPicPr>
            <a:picLocks noChangeAspect="1"/>
          </p:cNvPicPr>
          <p:nvPr/>
        </p:nvPicPr>
        <p:blipFill>
          <a:blip r:embed="rId3"/>
          <a:stretch>
            <a:fillRect/>
          </a:stretch>
        </p:blipFill>
        <p:spPr>
          <a:xfrm>
            <a:off x="444500" y="1900597"/>
            <a:ext cx="4965700" cy="4258903"/>
          </a:xfrm>
          <a:prstGeom prst="rect">
            <a:avLst/>
          </a:prstGeom>
        </p:spPr>
      </p:pic>
      <p:pic>
        <p:nvPicPr>
          <p:cNvPr id="6" name="Picture 5"/>
          <p:cNvPicPr>
            <a:picLocks noChangeAspect="1"/>
          </p:cNvPicPr>
          <p:nvPr/>
        </p:nvPicPr>
        <p:blipFill>
          <a:blip r:embed="rId4"/>
          <a:stretch>
            <a:fillRect/>
          </a:stretch>
        </p:blipFill>
        <p:spPr>
          <a:xfrm>
            <a:off x="6502400" y="1404282"/>
            <a:ext cx="2273300" cy="3650317"/>
          </a:xfrm>
          <a:prstGeom prst="rect">
            <a:avLst/>
          </a:prstGeom>
        </p:spPr>
      </p:pic>
    </p:spTree>
    <p:extLst>
      <p:ext uri="{BB962C8B-B14F-4D97-AF65-F5344CB8AC3E}">
        <p14:creationId xmlns:p14="http://schemas.microsoft.com/office/powerpoint/2010/main" val="281655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Smith, WN</a:t>
            </a:r>
          </a:p>
        </p:txBody>
      </p:sp>
      <p:sp>
        <p:nvSpPr>
          <p:cNvPr id="3" name="Content Placeholder 2"/>
          <p:cNvSpPr>
            <a:spLocks noGrp="1"/>
          </p:cNvSpPr>
          <p:nvPr>
            <p:ph idx="1"/>
          </p:nvPr>
        </p:nvSpPr>
        <p:spPr/>
        <p:txBody>
          <a:bodyPr>
            <a:normAutofit/>
          </a:bodyPr>
          <a:lstStyle/>
          <a:p>
            <a:r>
              <a:rPr lang="en-US" sz="5400" dirty="0"/>
              <a:t>Establishes “liberal” as signifier </a:t>
            </a:r>
          </a:p>
          <a:p>
            <a:pPr marL="0" indent="0">
              <a:buNone/>
            </a:pPr>
            <a:r>
              <a:rPr lang="en-US" sz="5400" dirty="0">
                <a:sym typeface="Wingdings"/>
              </a:rPr>
              <a:t>			 liberalism</a:t>
            </a:r>
          </a:p>
        </p:txBody>
      </p:sp>
      <p:sp>
        <p:nvSpPr>
          <p:cNvPr id="4" name="Slide Number Placeholder 3"/>
          <p:cNvSpPr>
            <a:spLocks noGrp="1"/>
          </p:cNvSpPr>
          <p:nvPr>
            <p:ph type="sldNum" sz="quarter" idx="12"/>
          </p:nvPr>
        </p:nvSpPr>
        <p:spPr/>
        <p:txBody>
          <a:bodyPr/>
          <a:lstStyle/>
          <a:p>
            <a:fld id="{459A5F39-4CE7-434C-A5CB-50A363451602}" type="slidenum">
              <a:rPr lang="en-US" smtClean="0"/>
              <a:t>49</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324862044"/>
              </p:ext>
            </p:extLst>
          </p:nvPr>
        </p:nvGraphicFramePr>
        <p:xfrm>
          <a:off x="-1093240" y="1818715"/>
          <a:ext cx="1876038" cy="4996840"/>
        </p:xfrm>
        <a:graphic>
          <a:graphicData uri="http://schemas.openxmlformats.org/presentationml/2006/ole">
            <mc:AlternateContent xmlns:mc="http://schemas.openxmlformats.org/markup-compatibility/2006">
              <mc:Choice xmlns:v="urn:schemas-microsoft-com:vml" Requires="v">
                <p:oleObj spid="_x0000_s19712" name="Bitmap Image" r:id="rId4" imgW="2010056" imgH="5353797" progId="Paint.Picture">
                  <p:embed/>
                </p:oleObj>
              </mc:Choice>
              <mc:Fallback>
                <p:oleObj name="Bitmap Image" r:id="rId4" imgW="2010056" imgH="53537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240" y="1818715"/>
                        <a:ext cx="1876038" cy="499684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36294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High things, sacred things.</a:t>
            </a:r>
            <a:br>
              <a:rPr lang="en-US" sz="4400" dirty="0"/>
            </a:br>
            <a:r>
              <a:rPr lang="en-US" sz="4400" dirty="0"/>
              <a:t>Low things, mundane things.</a:t>
            </a:r>
          </a:p>
        </p:txBody>
      </p:sp>
      <p:sp>
        <p:nvSpPr>
          <p:cNvPr id="4" name="Slide Number Placeholder 3"/>
          <p:cNvSpPr>
            <a:spLocks noGrp="1"/>
          </p:cNvSpPr>
          <p:nvPr>
            <p:ph type="sldNum" sz="quarter" idx="12"/>
          </p:nvPr>
        </p:nvSpPr>
        <p:spPr/>
        <p:txBody>
          <a:bodyPr/>
          <a:lstStyle/>
          <a:p>
            <a:fld id="{459A5F39-4CE7-434C-A5CB-50A363451602}" type="slidenum">
              <a:rPr lang="en-US" smtClean="0"/>
              <a:t>5</a:t>
            </a:fld>
            <a:endParaRPr lang="en-US"/>
          </a:p>
        </p:txBody>
      </p:sp>
      <p:pic>
        <p:nvPicPr>
          <p:cNvPr id="9" name="Picture 8"/>
          <p:cNvPicPr>
            <a:picLocks noChangeAspect="1"/>
          </p:cNvPicPr>
          <p:nvPr/>
        </p:nvPicPr>
        <p:blipFill>
          <a:blip r:embed="rId3"/>
          <a:stretch>
            <a:fillRect/>
          </a:stretch>
        </p:blipFill>
        <p:spPr>
          <a:xfrm>
            <a:off x="183885" y="1707446"/>
            <a:ext cx="3734760" cy="5124986"/>
          </a:xfrm>
          <a:prstGeom prst="rect">
            <a:avLst/>
          </a:prstGeom>
        </p:spPr>
      </p:pic>
      <p:sp>
        <p:nvSpPr>
          <p:cNvPr id="3" name="TextBox 2"/>
          <p:cNvSpPr txBox="1"/>
          <p:nvPr/>
        </p:nvSpPr>
        <p:spPr>
          <a:xfrm>
            <a:off x="3975100" y="2120900"/>
            <a:ext cx="5333086" cy="2862322"/>
          </a:xfrm>
          <a:prstGeom prst="rect">
            <a:avLst/>
          </a:prstGeom>
          <a:noFill/>
        </p:spPr>
        <p:txBody>
          <a:bodyPr wrap="none" rtlCol="0">
            <a:spAutoFit/>
          </a:bodyPr>
          <a:lstStyle/>
          <a:p>
            <a:r>
              <a:rPr lang="en-US" sz="3600" dirty="0">
                <a:solidFill>
                  <a:srgbClr val="FFFFFF"/>
                </a:solidFill>
                <a:latin typeface="Arial"/>
                <a:cs typeface="Arial"/>
              </a:rPr>
              <a:t>Traditional-society </a:t>
            </a:r>
          </a:p>
          <a:p>
            <a:r>
              <a:rPr lang="en-US" sz="3600" dirty="0">
                <a:solidFill>
                  <a:srgbClr val="FFFFFF"/>
                </a:solidFill>
                <a:latin typeface="Arial"/>
                <a:cs typeface="Arial"/>
              </a:rPr>
              <a:t>cohesionism: </a:t>
            </a:r>
          </a:p>
          <a:p>
            <a:pPr lvl="1"/>
            <a:endParaRPr lang="en-US" sz="3600" dirty="0">
              <a:solidFill>
                <a:srgbClr val="FFFFFF"/>
              </a:solidFill>
              <a:latin typeface="Arial"/>
              <a:cs typeface="Arial"/>
            </a:endParaRPr>
          </a:p>
          <a:p>
            <a:pPr lvl="1"/>
            <a:r>
              <a:rPr lang="en-US" sz="3600" dirty="0">
                <a:solidFill>
                  <a:srgbClr val="FFFFFF"/>
                </a:solidFill>
                <a:latin typeface="Arial"/>
                <a:cs typeface="Arial"/>
              </a:rPr>
              <a:t>High-things conformity, </a:t>
            </a:r>
          </a:p>
          <a:p>
            <a:pPr lvl="1"/>
            <a:r>
              <a:rPr lang="en-US" sz="3600" dirty="0">
                <a:solidFill>
                  <a:srgbClr val="FFFFFF"/>
                </a:solidFill>
                <a:latin typeface="Arial"/>
                <a:cs typeface="Arial"/>
              </a:rPr>
              <a:t> uniformity</a:t>
            </a:r>
          </a:p>
        </p:txBody>
      </p:sp>
    </p:spTree>
    <p:extLst>
      <p:ext uri="{BB962C8B-B14F-4D97-AF65-F5344CB8AC3E}">
        <p14:creationId xmlns:p14="http://schemas.microsoft.com/office/powerpoint/2010/main" val="262412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Youtube</a:t>
            </a:r>
            <a:r>
              <a:rPr lang="en-US" dirty="0"/>
              <a:t> videos</a:t>
            </a:r>
          </a:p>
        </p:txBody>
      </p:sp>
      <p:sp>
        <p:nvSpPr>
          <p:cNvPr id="3" name="Content Placeholder 2"/>
          <p:cNvSpPr>
            <a:spLocks noGrp="1"/>
          </p:cNvSpPr>
          <p:nvPr>
            <p:ph idx="1"/>
          </p:nvPr>
        </p:nvSpPr>
        <p:spPr/>
        <p:txBody>
          <a:bodyPr/>
          <a:lstStyle/>
          <a:p>
            <a:r>
              <a:rPr lang="en-US" dirty="0">
                <a:hlinkClick r:id="rId3"/>
              </a:rPr>
              <a:t>A Plea Regarding “Liberal”</a:t>
            </a:r>
            <a:endParaRPr lang="en-US" dirty="0"/>
          </a:p>
          <a:p>
            <a:r>
              <a:rPr lang="en-US" dirty="0">
                <a:hlinkClick r:id="rId4"/>
              </a:rPr>
              <a:t>The Emergence of “Liberal” as a political term</a:t>
            </a:r>
            <a:endParaRPr lang="en-US" dirty="0"/>
          </a:p>
          <a:p>
            <a:pPr marL="0" indent="0">
              <a:buNone/>
            </a:pPr>
            <a:endParaRPr lang="en-US" dirty="0"/>
          </a:p>
          <a:p>
            <a:pPr marL="0" indent="0">
              <a:buNone/>
            </a:pPr>
            <a:r>
              <a:rPr lang="en-US" dirty="0"/>
              <a:t>At New Media UFM:</a:t>
            </a:r>
          </a:p>
          <a:p>
            <a:r>
              <a:rPr lang="en-US" dirty="0">
                <a:hlinkClick r:id="rId5"/>
              </a:rPr>
              <a:t>Semantic History of Liberalism</a:t>
            </a: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50</a:t>
            </a:fld>
            <a:endParaRPr lang="en-US"/>
          </a:p>
        </p:txBody>
      </p:sp>
    </p:spTree>
    <p:extLst>
      <p:ext uri="{BB962C8B-B14F-4D97-AF65-F5344CB8AC3E}">
        <p14:creationId xmlns:p14="http://schemas.microsoft.com/office/powerpoint/2010/main" val="1317564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“liberal” blossoms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51</a:t>
            </a:fld>
            <a:endParaRPr 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52588" y="1884540"/>
            <a:ext cx="8609189" cy="4705349"/>
          </a:xfrm>
          <a:prstGeom prst="rect">
            <a:avLst/>
          </a:prstGeom>
          <a:noFill/>
          <a:ln>
            <a:noFill/>
          </a:ln>
        </p:spPr>
      </p:pic>
    </p:spTree>
    <p:extLst>
      <p:ext uri="{BB962C8B-B14F-4D97-AF65-F5344CB8AC3E}">
        <p14:creationId xmlns:p14="http://schemas.microsoft.com/office/powerpoint/2010/main" val="391559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 of political collocating nouns out of top 100 collocating nouns, by decade</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52</a:t>
            </a:fld>
            <a:endParaRPr lang="en-US"/>
          </a:p>
        </p:txBody>
      </p:sp>
      <p:pic>
        <p:nvPicPr>
          <p:cNvPr id="5" name="Picture 4"/>
          <p:cNvPicPr>
            <a:picLocks noChangeAspect="1"/>
          </p:cNvPicPr>
          <p:nvPr/>
        </p:nvPicPr>
        <p:blipFill>
          <a:blip r:embed="rId3"/>
          <a:stretch>
            <a:fillRect/>
          </a:stretch>
        </p:blipFill>
        <p:spPr>
          <a:xfrm>
            <a:off x="14600" y="1770502"/>
            <a:ext cx="9144000" cy="4707924"/>
          </a:xfrm>
          <a:prstGeom prst="rect">
            <a:avLst/>
          </a:prstGeom>
        </p:spPr>
      </p:pic>
    </p:spTree>
    <p:extLst>
      <p:ext uri="{BB962C8B-B14F-4D97-AF65-F5344CB8AC3E}">
        <p14:creationId xmlns:p14="http://schemas.microsoft.com/office/powerpoint/2010/main" val="4469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liberal plan”</a:t>
            </a:r>
          </a:p>
        </p:txBody>
      </p:sp>
      <p:sp>
        <p:nvSpPr>
          <p:cNvPr id="3" name="Content Placeholder 2"/>
          <p:cNvSpPr>
            <a:spLocks noGrp="1"/>
          </p:cNvSpPr>
          <p:nvPr>
            <p:ph idx="1"/>
          </p:nvPr>
        </p:nvSpPr>
        <p:spPr>
          <a:xfrm>
            <a:off x="765175" y="1816846"/>
            <a:ext cx="7612064" cy="4182035"/>
          </a:xfrm>
        </p:spPr>
        <p:txBody>
          <a:bodyPr>
            <a:noAutofit/>
          </a:bodyPr>
          <a:lstStyle/>
          <a:p>
            <a:pPr>
              <a:lnSpc>
                <a:spcPct val="80000"/>
              </a:lnSpc>
            </a:pPr>
            <a:r>
              <a:rPr lang="en-US" sz="3000" dirty="0"/>
              <a:t>“the liberal plan of equality, liberty, and justice”</a:t>
            </a:r>
          </a:p>
          <a:p>
            <a:pPr>
              <a:lnSpc>
                <a:spcPct val="80000"/>
              </a:lnSpc>
            </a:pPr>
            <a:r>
              <a:rPr lang="en-US" sz="3000" dirty="0"/>
              <a:t>“allowing every man to pursue his own interest his own way”</a:t>
            </a:r>
          </a:p>
          <a:p>
            <a:pPr>
              <a:lnSpc>
                <a:spcPct val="80000"/>
              </a:lnSpc>
            </a:pPr>
            <a:r>
              <a:rPr lang="en-US" sz="3000" dirty="0"/>
              <a:t>“of its/their own accord” – 28 in WN</a:t>
            </a:r>
          </a:p>
          <a:p>
            <a:pPr>
              <a:lnSpc>
                <a:spcPct val="80000"/>
              </a:lnSpc>
            </a:pPr>
            <a:r>
              <a:rPr lang="en-US" sz="3000" i="1" dirty="0">
                <a:sym typeface="Wingdings"/>
              </a:rPr>
              <a:t>Ascendancy</a:t>
            </a:r>
            <a:r>
              <a:rPr lang="en-US" sz="3000" dirty="0">
                <a:sym typeface="Wingdings"/>
              </a:rPr>
              <a:t>: intellectual, cultural, even governmental.</a:t>
            </a:r>
            <a:endParaRPr lang="en-US" sz="3000" dirty="0"/>
          </a:p>
        </p:txBody>
      </p:sp>
      <p:sp>
        <p:nvSpPr>
          <p:cNvPr id="4" name="Slide Number Placeholder 3"/>
          <p:cNvSpPr>
            <a:spLocks noGrp="1"/>
          </p:cNvSpPr>
          <p:nvPr>
            <p:ph type="sldNum" sz="quarter" idx="12"/>
          </p:nvPr>
        </p:nvSpPr>
        <p:spPr/>
        <p:txBody>
          <a:bodyPr/>
          <a:lstStyle/>
          <a:p>
            <a:fld id="{459A5F39-4CE7-434C-A5CB-50A363451602}" type="slidenum">
              <a:rPr lang="en-US" smtClean="0"/>
              <a:t>53</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031450769"/>
              </p:ext>
            </p:extLst>
          </p:nvPr>
        </p:nvGraphicFramePr>
        <p:xfrm>
          <a:off x="-1192017" y="1818715"/>
          <a:ext cx="1876038" cy="4996840"/>
        </p:xfrm>
        <a:graphic>
          <a:graphicData uri="http://schemas.openxmlformats.org/presentationml/2006/ole">
            <mc:AlternateContent xmlns:mc="http://schemas.openxmlformats.org/markup-compatibility/2006">
              <mc:Choice xmlns:v="urn:schemas-microsoft-com:vml" Requires="v">
                <p:oleObj spid="_x0000_s12634" name="Bitmap Image" r:id="rId4" imgW="2010056" imgH="5353797" progId="Paint.Picture">
                  <p:embed/>
                </p:oleObj>
              </mc:Choice>
              <mc:Fallback>
                <p:oleObj name="Bitmap Image" r:id="rId4" imgW="2010056" imgH="53537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017" y="1818715"/>
                        <a:ext cx="1876038" cy="499684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4120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liberal plan”</a:t>
            </a:r>
          </a:p>
        </p:txBody>
      </p:sp>
      <p:sp>
        <p:nvSpPr>
          <p:cNvPr id="3" name="Content Placeholder 2"/>
          <p:cNvSpPr>
            <a:spLocks noGrp="1"/>
          </p:cNvSpPr>
          <p:nvPr>
            <p:ph idx="1"/>
          </p:nvPr>
        </p:nvSpPr>
        <p:spPr>
          <a:xfrm>
            <a:off x="765175" y="1816846"/>
            <a:ext cx="7612064" cy="4182035"/>
          </a:xfrm>
        </p:spPr>
        <p:txBody>
          <a:bodyPr>
            <a:noAutofit/>
          </a:bodyPr>
          <a:lstStyle/>
          <a:p>
            <a:pPr>
              <a:lnSpc>
                <a:spcPct val="80000"/>
              </a:lnSpc>
            </a:pPr>
            <a:r>
              <a:rPr lang="en-US" sz="3000" dirty="0"/>
              <a:t>“plain and intelligible to common understandings”</a:t>
            </a:r>
          </a:p>
          <a:p>
            <a:pPr>
              <a:lnSpc>
                <a:spcPct val="80000"/>
              </a:lnSpc>
            </a:pPr>
            <a:r>
              <a:rPr lang="en-US" sz="3000" dirty="0"/>
              <a:t>A simple formula?</a:t>
            </a:r>
          </a:p>
          <a:p>
            <a:pPr>
              <a:lnSpc>
                <a:spcPct val="80000"/>
              </a:lnSpc>
            </a:pPr>
            <a:r>
              <a:rPr lang="en-US" sz="3000" dirty="0"/>
              <a:t>Complications…</a:t>
            </a:r>
          </a:p>
        </p:txBody>
      </p:sp>
      <p:sp>
        <p:nvSpPr>
          <p:cNvPr id="4" name="Slide Number Placeholder 3"/>
          <p:cNvSpPr>
            <a:spLocks noGrp="1"/>
          </p:cNvSpPr>
          <p:nvPr>
            <p:ph type="sldNum" sz="quarter" idx="12"/>
          </p:nvPr>
        </p:nvSpPr>
        <p:spPr/>
        <p:txBody>
          <a:bodyPr/>
          <a:lstStyle/>
          <a:p>
            <a:fld id="{459A5F39-4CE7-434C-A5CB-50A363451602}" type="slidenum">
              <a:rPr lang="en-US" smtClean="0"/>
              <a:t>54</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908202612"/>
              </p:ext>
            </p:extLst>
          </p:nvPr>
        </p:nvGraphicFramePr>
        <p:xfrm>
          <a:off x="-1192017" y="1818715"/>
          <a:ext cx="1876038" cy="4996840"/>
        </p:xfrm>
        <a:graphic>
          <a:graphicData uri="http://schemas.openxmlformats.org/presentationml/2006/ole">
            <mc:AlternateContent xmlns:mc="http://schemas.openxmlformats.org/markup-compatibility/2006">
              <mc:Choice xmlns:v="urn:schemas-microsoft-com:vml" Requires="v">
                <p:oleObj spid="_x0000_s24766" name="Bitmap Image" r:id="rId4" imgW="2010056" imgH="5353797" progId="Paint.Picture">
                  <p:embed/>
                </p:oleObj>
              </mc:Choice>
              <mc:Fallback>
                <p:oleObj name="Bitmap Image" r:id="rId4" imgW="2010056" imgH="53537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017" y="1818715"/>
                        <a:ext cx="1876038" cy="499684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03866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Valuable distinctions</a:t>
            </a:r>
          </a:p>
        </p:txBody>
      </p:sp>
      <p:sp>
        <p:nvSpPr>
          <p:cNvPr id="3" name="Content Placeholder 2"/>
          <p:cNvSpPr>
            <a:spLocks noGrp="1"/>
          </p:cNvSpPr>
          <p:nvPr>
            <p:ph idx="1"/>
          </p:nvPr>
        </p:nvSpPr>
        <p:spPr/>
        <p:txBody>
          <a:bodyPr>
            <a:normAutofit fontScale="92500"/>
          </a:bodyPr>
          <a:lstStyle/>
          <a:p>
            <a:pPr marL="514350" indent="-514350">
              <a:buFont typeface="+mj-lt"/>
              <a:buAutoNum type="arabicPeriod"/>
              <a:defRPr/>
            </a:pPr>
            <a:r>
              <a:rPr lang="en-US" dirty="0"/>
              <a:t>E-E jural relation versus S-</a:t>
            </a:r>
            <a:r>
              <a:rPr lang="en-US" dirty="0" err="1"/>
              <a:t>i</a:t>
            </a:r>
            <a:r>
              <a:rPr lang="en-US" dirty="0"/>
              <a:t> jural relation.</a:t>
            </a:r>
          </a:p>
          <a:p>
            <a:pPr marL="514350" indent="-514350">
              <a:buFont typeface="+mj-lt"/>
              <a:buAutoNum type="arabicPeriod"/>
              <a:defRPr/>
            </a:pPr>
            <a:r>
              <a:rPr lang="en-US" dirty="0"/>
              <a:t>Stable polity versus not. (Strong/weak </a:t>
            </a:r>
            <a:r>
              <a:rPr lang="en-US" dirty="0" err="1"/>
              <a:t>govt</a:t>
            </a:r>
            <a:r>
              <a:rPr lang="en-US" dirty="0"/>
              <a:t>, etc.)</a:t>
            </a:r>
          </a:p>
          <a:p>
            <a:pPr marL="514350" indent="-514350">
              <a:buFont typeface="+mj-lt"/>
              <a:buAutoNum type="arabicPeriod"/>
              <a:defRPr/>
            </a:pPr>
            <a:r>
              <a:rPr lang="en-US" dirty="0"/>
              <a:t>Science of a legislator versus the art of liberal politics.</a:t>
            </a:r>
          </a:p>
          <a:p>
            <a:pPr marL="514350" indent="-514350">
              <a:buFont typeface="+mj-lt"/>
              <a:buAutoNum type="arabicPeriod"/>
              <a:defRPr/>
            </a:pPr>
            <a:r>
              <a:rPr lang="en-US" dirty="0"/>
              <a:t>Non-aggression axiom versus the liberty principle.</a:t>
            </a:r>
          </a:p>
          <a:p>
            <a:pPr marL="514350" indent="-514350">
              <a:buFont typeface="+mj-lt"/>
              <a:buAutoNum type="arabicPeriod"/>
              <a:defRPr/>
            </a:pPr>
            <a:r>
              <a:rPr lang="en-US" dirty="0"/>
              <a:t>Liberty principle versus liberty maxim.</a:t>
            </a:r>
          </a:p>
          <a:p>
            <a:pPr marL="514350" indent="-514350">
              <a:buFont typeface="+mj-lt"/>
              <a:buAutoNum type="arabicPeriod"/>
              <a:defRPr/>
            </a:pPr>
            <a:r>
              <a:rPr lang="en-US" dirty="0"/>
              <a:t>Direct versus overall liberty: “A great sacrifice of liberty must necessarily be made in every government” (Hume, </a:t>
            </a:r>
            <a:r>
              <a:rPr lang="en-US" sz="1100" i="1" dirty="0"/>
              <a:t>Origin of </a:t>
            </a:r>
            <a:r>
              <a:rPr lang="en-US" sz="1100" i="1" dirty="0" err="1"/>
              <a:t>Govt</a:t>
            </a:r>
            <a:r>
              <a:rPr lang="en-US" dirty="0"/>
              <a:t>)</a:t>
            </a:r>
          </a:p>
          <a:p>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55</a:t>
            </a:fld>
            <a:endParaRPr lang="en-US"/>
          </a:p>
        </p:txBody>
      </p:sp>
    </p:spTree>
    <p:extLst>
      <p:ext uri="{BB962C8B-B14F-4D97-AF65-F5344CB8AC3E}">
        <p14:creationId xmlns:p14="http://schemas.microsoft.com/office/powerpoint/2010/main" val="117555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514350" indent="-514350">
              <a:buFont typeface="+mj-lt"/>
              <a:buAutoNum type="arabicPeriod" startAt="7"/>
              <a:defRPr/>
            </a:pPr>
            <a:r>
              <a:rPr lang="en-US" dirty="0"/>
              <a:t>Overall-liberty versus desirability.</a:t>
            </a:r>
          </a:p>
          <a:p>
            <a:pPr marL="514350" indent="-514350">
              <a:buFont typeface="+mj-lt"/>
              <a:buAutoNum type="arabicPeriod" startAt="7"/>
              <a:defRPr/>
            </a:pPr>
            <a:r>
              <a:rPr lang="en-US" dirty="0"/>
              <a:t>Presumption of liberty versus the presumption of the status quo.</a:t>
            </a:r>
          </a:p>
          <a:p>
            <a:pPr marL="514350" indent="-514350">
              <a:buFont typeface="+mj-lt"/>
              <a:buAutoNum type="arabicPeriod" startAt="7"/>
              <a:defRPr/>
            </a:pPr>
            <a:r>
              <a:rPr lang="en-US" dirty="0"/>
              <a:t>Liberty versus independency.</a:t>
            </a:r>
          </a:p>
          <a:p>
            <a:pPr marL="514350" indent="-514350">
              <a:buFont typeface="+mj-lt"/>
              <a:buAutoNum type="arabicPeriod" startAt="7"/>
              <a:defRPr/>
            </a:pPr>
            <a:r>
              <a:rPr lang="en-US" dirty="0"/>
              <a:t>Bargaining versus challenging (and the hybrid, royalty).</a:t>
            </a:r>
          </a:p>
          <a:p>
            <a:pPr marL="514350" indent="-514350">
              <a:buFont typeface="+mj-lt"/>
              <a:buAutoNum type="arabicPeriod" startAt="7"/>
              <a:defRPr/>
            </a:pPr>
            <a:r>
              <a:rPr lang="en-US" dirty="0"/>
              <a:t>5</a:t>
            </a:r>
            <a:r>
              <a:rPr lang="en-US" baseline="30000" dirty="0"/>
              <a:t>th</a:t>
            </a:r>
            <a:r>
              <a:rPr lang="en-US" dirty="0"/>
              <a:t>-best versus 17</a:t>
            </a:r>
            <a:r>
              <a:rPr lang="en-US" baseline="30000" dirty="0"/>
              <a:t>th</a:t>
            </a:r>
            <a:r>
              <a:rPr lang="en-US" dirty="0"/>
              <a:t>-best. (Political feasibility; Cowen “practical advocacy”)</a:t>
            </a:r>
          </a:p>
          <a:p>
            <a:pPr marL="514350" indent="-514350">
              <a:buFont typeface="+mj-lt"/>
              <a:buAutoNum type="arabicPeriod" startAt="7"/>
              <a:defRPr/>
            </a:pPr>
            <a:r>
              <a:rPr lang="en-US" dirty="0"/>
              <a:t>Exoteric versus esoteric.</a:t>
            </a:r>
          </a:p>
          <a:p>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56</a:t>
            </a:fld>
            <a:endParaRPr lang="en-US"/>
          </a:p>
        </p:txBody>
      </p:sp>
    </p:spTree>
    <p:extLst>
      <p:ext uri="{BB962C8B-B14F-4D97-AF65-F5344CB8AC3E}">
        <p14:creationId xmlns:p14="http://schemas.microsoft.com/office/powerpoint/2010/main" val="427852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85000" lnSpcReduction="10000"/>
          </a:bodyPr>
          <a:lstStyle/>
          <a:p>
            <a:pPr marL="0" indent="0">
              <a:buFont typeface="Wingdings" charset="0"/>
              <a:buNone/>
              <a:defRPr/>
            </a:pPr>
            <a:r>
              <a:rPr lang="en-US" sz="4000" dirty="0"/>
              <a:t>Liberalism 1.0 survives all of the complications.</a:t>
            </a:r>
          </a:p>
          <a:p>
            <a:pPr marL="0" indent="0">
              <a:buFont typeface="Wingdings" charset="0"/>
              <a:buNone/>
              <a:defRPr/>
            </a:pPr>
            <a:endParaRPr lang="en-US" sz="4000" dirty="0"/>
          </a:p>
          <a:p>
            <a:pPr marL="0" indent="0">
              <a:buFont typeface="Wingdings" charset="0"/>
              <a:buNone/>
              <a:defRPr/>
            </a:pPr>
            <a:r>
              <a:rPr lang="en-US" sz="4000" dirty="0"/>
              <a:t>Big-tent liberalism 1.0: </a:t>
            </a:r>
          </a:p>
          <a:p>
            <a:pPr marL="0" indent="0">
              <a:buFont typeface="Wingdings" charset="0"/>
              <a:buNone/>
              <a:defRPr/>
            </a:pPr>
            <a:r>
              <a:rPr lang="en-US" sz="4000" dirty="0"/>
              <a:t>Its posture is opposition to the governmentalization of social affairs.</a:t>
            </a:r>
          </a:p>
          <a:p>
            <a:pPr marL="1263650" lvl="2" indent="-571500">
              <a:defRPr/>
            </a:pPr>
            <a:r>
              <a:rPr lang="en-US" sz="3600" dirty="0"/>
              <a:t>Directional, not </a:t>
            </a:r>
            <a:r>
              <a:rPr lang="en-US" sz="3600" dirty="0" err="1"/>
              <a:t>destinational</a:t>
            </a:r>
            <a:endParaRPr lang="en-US" sz="3600" dirty="0"/>
          </a:p>
          <a:p>
            <a:pPr marL="1263650" lvl="2" indent="-571500">
              <a:defRPr/>
            </a:pPr>
            <a:endParaRPr lang="en-US" sz="3600" dirty="0"/>
          </a:p>
          <a:p>
            <a:endParaRPr lang="en-US" sz="4000" dirty="0"/>
          </a:p>
        </p:txBody>
      </p:sp>
      <p:sp>
        <p:nvSpPr>
          <p:cNvPr id="4" name="Slide Number Placeholder 3"/>
          <p:cNvSpPr>
            <a:spLocks noGrp="1"/>
          </p:cNvSpPr>
          <p:nvPr>
            <p:ph type="sldNum" sz="quarter" idx="12"/>
          </p:nvPr>
        </p:nvSpPr>
        <p:spPr/>
        <p:txBody>
          <a:bodyPr/>
          <a:lstStyle/>
          <a:p>
            <a:fld id="{459A5F39-4CE7-434C-A5CB-50A363451602}" type="slidenum">
              <a:rPr lang="en-US" smtClean="0"/>
              <a:t>57</a:t>
            </a:fld>
            <a:endParaRPr lang="en-US"/>
          </a:p>
        </p:txBody>
      </p:sp>
    </p:spTree>
    <p:extLst>
      <p:ext uri="{BB962C8B-B14F-4D97-AF65-F5344CB8AC3E}">
        <p14:creationId xmlns:p14="http://schemas.microsoft.com/office/powerpoint/2010/main" val="335596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British experience is central</a:t>
            </a:r>
          </a:p>
        </p:txBody>
      </p:sp>
      <p:sp>
        <p:nvSpPr>
          <p:cNvPr id="3" name="Content Placeholder 2"/>
          <p:cNvSpPr>
            <a:spLocks noGrp="1"/>
          </p:cNvSpPr>
          <p:nvPr>
            <p:ph idx="1"/>
          </p:nvPr>
        </p:nvSpPr>
        <p:spPr>
          <a:xfrm>
            <a:off x="765175" y="2070846"/>
            <a:ext cx="6219825" cy="4182035"/>
          </a:xfrm>
        </p:spPr>
        <p:txBody>
          <a:bodyPr>
            <a:normAutofit fontScale="85000" lnSpcReduction="20000"/>
          </a:bodyPr>
          <a:lstStyle/>
          <a:p>
            <a:r>
              <a:rPr lang="en-US" dirty="0"/>
              <a:t>Tocqueville: “In England writers on the theory of government and those who actually governed co-operated with each other, the former setting forth their new theories, the latter amending or circumscribing these in the light of practical experience. In France, however, precept and practice were kept quit distinct and remained in the hands of two quite independent groups. One of these carried on the actual administration while the other set forth the abstract principles on which good government should, they said, be based; one took the routine measures appropriate to the needs of the moment, the other propounded general laws without a thought for their practical application; one group shaped the course of public affairs, the other that of public opinion.”</a:t>
            </a:r>
          </a:p>
        </p:txBody>
      </p:sp>
      <p:sp>
        <p:nvSpPr>
          <p:cNvPr id="4" name="Slide Number Placeholder 3"/>
          <p:cNvSpPr>
            <a:spLocks noGrp="1"/>
          </p:cNvSpPr>
          <p:nvPr>
            <p:ph type="sldNum" sz="quarter" idx="12"/>
          </p:nvPr>
        </p:nvSpPr>
        <p:spPr/>
        <p:txBody>
          <a:bodyPr/>
          <a:lstStyle/>
          <a:p>
            <a:fld id="{459A5F39-4CE7-434C-A5CB-50A363451602}" type="slidenum">
              <a:rPr lang="en-US" smtClean="0"/>
              <a:t>58</a:t>
            </a:fld>
            <a:endParaRPr lang="en-US"/>
          </a:p>
        </p:txBody>
      </p:sp>
      <p:pic>
        <p:nvPicPr>
          <p:cNvPr id="6" name="Picture 5"/>
          <p:cNvPicPr>
            <a:picLocks noChangeAspect="1"/>
          </p:cNvPicPr>
          <p:nvPr/>
        </p:nvPicPr>
        <p:blipFill>
          <a:blip r:embed="rId3"/>
          <a:stretch>
            <a:fillRect/>
          </a:stretch>
        </p:blipFill>
        <p:spPr>
          <a:xfrm>
            <a:off x="7518003" y="2610596"/>
            <a:ext cx="1066006" cy="1587500"/>
          </a:xfrm>
          <a:prstGeom prst="rect">
            <a:avLst/>
          </a:prstGeom>
        </p:spPr>
      </p:pic>
    </p:spTree>
    <p:extLst>
      <p:ext uri="{BB962C8B-B14F-4D97-AF65-F5344CB8AC3E}">
        <p14:creationId xmlns:p14="http://schemas.microsoft.com/office/powerpoint/2010/main" val="289464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100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of themes in the genealogy of liberalism 1.0</a:t>
            </a:r>
          </a:p>
        </p:txBody>
      </p:sp>
      <p:sp>
        <p:nvSpPr>
          <p:cNvPr id="3" name="Content Placeholder 2"/>
          <p:cNvSpPr>
            <a:spLocks noGrp="1"/>
          </p:cNvSpPr>
          <p:nvPr>
            <p:ph idx="1"/>
          </p:nvPr>
        </p:nvSpPr>
        <p:spPr/>
        <p:txBody>
          <a:bodyPr/>
          <a:lstStyle/>
          <a:p>
            <a:pPr marL="457200" indent="-457200">
              <a:buFont typeface="+mj-lt"/>
              <a:buAutoNum type="arabicPeriod"/>
            </a:pPr>
            <a:r>
              <a:rPr lang="en-US" dirty="0"/>
              <a:t>The ancestral band – cohesionism</a:t>
            </a:r>
          </a:p>
          <a:p>
            <a:pPr marL="457200" indent="-457200">
              <a:buFont typeface="+mj-lt"/>
              <a:buAutoNum type="arabicPeriod"/>
            </a:pPr>
            <a:r>
              <a:rPr lang="en-US" dirty="0"/>
              <a:t>Traditional society – cohesionism</a:t>
            </a:r>
          </a:p>
          <a:p>
            <a:pPr marL="457200" indent="-457200">
              <a:buFont typeface="+mj-lt"/>
              <a:buAutoNum type="arabicPeriod"/>
            </a:pPr>
            <a:r>
              <a:rPr lang="en-US" dirty="0"/>
              <a:t>Printing rocks their world</a:t>
            </a:r>
          </a:p>
          <a:p>
            <a:pPr marL="457200" indent="-457200">
              <a:buFont typeface="+mj-lt"/>
              <a:buAutoNum type="arabicPeriod"/>
            </a:pPr>
            <a:r>
              <a:rPr lang="en-US" dirty="0"/>
              <a:t>Wars of religion </a:t>
            </a:r>
            <a:r>
              <a:rPr lang="en-US" dirty="0">
                <a:cs typeface="Arial"/>
                <a:sym typeface="Wingdings"/>
              </a:rPr>
              <a:t> religious toleration, freedom </a:t>
            </a:r>
            <a:endParaRPr lang="en-US" dirty="0"/>
          </a:p>
          <a:p>
            <a:pPr marL="457200" indent="-457200">
              <a:buFont typeface="+mj-lt"/>
              <a:buAutoNum type="arabicPeriod"/>
            </a:pPr>
            <a:r>
              <a:rPr lang="en-US" dirty="0"/>
              <a:t>Refocusing government on lower things</a:t>
            </a:r>
          </a:p>
          <a:p>
            <a:pPr marL="457200" indent="-457200">
              <a:buFont typeface="+mj-lt"/>
              <a:buAutoNum type="arabicPeriod"/>
            </a:pPr>
            <a:r>
              <a:rPr lang="en-US" dirty="0"/>
              <a:t>Jurisprudence </a:t>
            </a:r>
            <a:r>
              <a:rPr lang="en-US" dirty="0">
                <a:cs typeface="Arial"/>
                <a:sym typeface="Wingdings"/>
              </a:rPr>
              <a:t></a:t>
            </a:r>
            <a:r>
              <a:rPr lang="en-US" dirty="0"/>
              <a:t> commutative justice</a:t>
            </a:r>
          </a:p>
        </p:txBody>
      </p:sp>
      <p:sp>
        <p:nvSpPr>
          <p:cNvPr id="4" name="Slide Number Placeholder 3"/>
          <p:cNvSpPr>
            <a:spLocks noGrp="1"/>
          </p:cNvSpPr>
          <p:nvPr>
            <p:ph type="sldNum" sz="quarter" idx="12"/>
          </p:nvPr>
        </p:nvSpPr>
        <p:spPr/>
        <p:txBody>
          <a:bodyPr/>
          <a:lstStyle/>
          <a:p>
            <a:fld id="{459A5F39-4CE7-434C-A5CB-50A363451602}" type="slidenum">
              <a:rPr lang="en-US" smtClean="0"/>
              <a:t>59</a:t>
            </a:fld>
            <a:endParaRPr lang="en-US"/>
          </a:p>
        </p:txBody>
      </p:sp>
    </p:spTree>
    <p:extLst>
      <p:ext uri="{BB962C8B-B14F-4D97-AF65-F5344CB8AC3E}">
        <p14:creationId xmlns:p14="http://schemas.microsoft.com/office/powerpoint/2010/main" val="100714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1440-1776</a:t>
            </a:r>
          </a:p>
        </p:txBody>
      </p:sp>
      <p:sp>
        <p:nvSpPr>
          <p:cNvPr id="3" name="Content Placeholder 2"/>
          <p:cNvSpPr>
            <a:spLocks noGrp="1"/>
          </p:cNvSpPr>
          <p:nvPr>
            <p:ph idx="1"/>
          </p:nvPr>
        </p:nvSpPr>
        <p:spPr>
          <a:xfrm>
            <a:off x="368300" y="1689846"/>
            <a:ext cx="8008939" cy="4843451"/>
          </a:xfrm>
        </p:spPr>
        <p:txBody>
          <a:bodyPr>
            <a:normAutofit fontScale="47500" lnSpcReduction="20000"/>
          </a:bodyPr>
          <a:lstStyle/>
          <a:p>
            <a:pPr marL="457200" indent="-457200">
              <a:buFont typeface="+mj-lt"/>
              <a:buAutoNum type="arabicPeriod"/>
            </a:pPr>
            <a:r>
              <a:rPr lang="en-US" sz="3300" dirty="0"/>
              <a:t>Gutenberg printing press 1440.</a:t>
            </a:r>
          </a:p>
          <a:p>
            <a:pPr marL="457200" indent="-457200">
              <a:buFont typeface="+mj-lt"/>
              <a:buAutoNum type="arabicPeriod"/>
            </a:pPr>
            <a:r>
              <a:rPr lang="en-US" sz="3400" dirty="0"/>
              <a:t>Protestant reformation: Innovation and secession from Roman Catholicism</a:t>
            </a:r>
          </a:p>
          <a:p>
            <a:pPr marL="692150" lvl="2" indent="0">
              <a:buNone/>
            </a:pPr>
            <a:r>
              <a:rPr lang="en-US" sz="3400" b="1" i="1" dirty="0" err="1"/>
              <a:t>Cuius</a:t>
            </a:r>
            <a:r>
              <a:rPr lang="en-US" sz="3400" b="1" i="1" dirty="0"/>
              <a:t> </a:t>
            </a:r>
            <a:r>
              <a:rPr lang="en-US" sz="3400" b="1" i="1" dirty="0" err="1"/>
              <a:t>regio</a:t>
            </a:r>
            <a:r>
              <a:rPr lang="en-US" sz="3400" b="1" i="1" dirty="0"/>
              <a:t>, </a:t>
            </a:r>
            <a:r>
              <a:rPr lang="en-US" sz="3400" b="1" i="1" dirty="0" err="1"/>
              <a:t>eius</a:t>
            </a:r>
            <a:r>
              <a:rPr lang="en-US" sz="3400" b="1" i="1" dirty="0"/>
              <a:t> </a:t>
            </a:r>
            <a:r>
              <a:rPr lang="en-US" sz="3400" b="1" i="1" dirty="0" err="1"/>
              <a:t>religio</a:t>
            </a:r>
            <a:r>
              <a:rPr lang="en-US" sz="3400" dirty="0"/>
              <a:t>: Whose realm, his religion.</a:t>
            </a:r>
          </a:p>
          <a:p>
            <a:pPr marL="457200" indent="-457200">
              <a:buFont typeface="+mj-lt"/>
              <a:buAutoNum type="arabicPeriod"/>
            </a:pPr>
            <a:r>
              <a:rPr lang="en-US" sz="3400" dirty="0"/>
              <a:t>Wars of religion</a:t>
            </a:r>
          </a:p>
          <a:p>
            <a:pPr marL="457200" indent="-457200">
              <a:buFont typeface="+mj-lt"/>
              <a:buAutoNum type="arabicPeriod"/>
            </a:pPr>
            <a:endParaRPr lang="en-US" dirty="0"/>
          </a:p>
          <a:p>
            <a:pPr marL="0" indent="0">
              <a:buNone/>
            </a:pPr>
            <a:endParaRPr lang="en-US" dirty="0"/>
          </a:p>
          <a:p>
            <a:pPr marL="0" indent="0">
              <a:buNone/>
            </a:pPr>
            <a:endParaRPr lang="en-US" dirty="0"/>
          </a:p>
          <a:p>
            <a:pPr marL="457200" indent="-457200">
              <a:buFont typeface="+mj-lt"/>
              <a:buAutoNum type="arabicPeriod"/>
            </a:pPr>
            <a:r>
              <a:rPr lang="en-US" sz="3400" i="1" u="sng" dirty="0"/>
              <a:t>An idea</a:t>
            </a:r>
            <a:r>
              <a:rPr lang="en-US" sz="3400" dirty="0"/>
              <a:t>: Religious toleration</a:t>
            </a:r>
          </a:p>
          <a:p>
            <a:pPr marL="457200" indent="-457200">
              <a:buFont typeface="+mj-lt"/>
              <a:buAutoNum type="arabicPeriod"/>
            </a:pPr>
            <a:r>
              <a:rPr lang="en-US" sz="3400" i="1" u="sng" dirty="0"/>
              <a:t>Another idea</a:t>
            </a:r>
            <a:r>
              <a:rPr lang="en-US" sz="3400" dirty="0"/>
              <a:t>: Liberty of religion. </a:t>
            </a:r>
          </a:p>
          <a:p>
            <a:pPr marL="692150" lvl="2" indent="0">
              <a:buNone/>
            </a:pPr>
            <a:r>
              <a:rPr lang="en-US" sz="3400" dirty="0"/>
              <a:t>Separation of Church and State</a:t>
            </a:r>
          </a:p>
          <a:p>
            <a:pPr marL="457200" indent="-457200">
              <a:buFont typeface="+mj-lt"/>
              <a:buAutoNum type="arabicPeriod"/>
            </a:pPr>
            <a:r>
              <a:rPr lang="en-US" sz="3400" i="1" u="sng" dirty="0"/>
              <a:t>Another idea</a:t>
            </a:r>
            <a:r>
              <a:rPr lang="en-US" sz="3400" dirty="0"/>
              <a:t>: Liberty. </a:t>
            </a:r>
          </a:p>
          <a:p>
            <a:pPr marL="692150" lvl="2" indent="0">
              <a:buNone/>
            </a:pPr>
            <a:r>
              <a:rPr lang="en-US" sz="3400" dirty="0"/>
              <a:t>Separation of High Things and State.</a:t>
            </a:r>
          </a:p>
        </p:txBody>
      </p:sp>
      <p:sp>
        <p:nvSpPr>
          <p:cNvPr id="4" name="Slide Number Placeholder 3"/>
          <p:cNvSpPr>
            <a:spLocks noGrp="1"/>
          </p:cNvSpPr>
          <p:nvPr>
            <p:ph type="sldNum" sz="quarter" idx="12"/>
          </p:nvPr>
        </p:nvSpPr>
        <p:spPr/>
        <p:txBody>
          <a:bodyPr/>
          <a:lstStyle/>
          <a:p>
            <a:fld id="{459A5F39-4CE7-434C-A5CB-50A363451602}" type="slidenum">
              <a:rPr lang="en-US" smtClean="0"/>
              <a:t>6</a:t>
            </a:fld>
            <a:endParaRPr lang="en-US"/>
          </a:p>
        </p:txBody>
      </p:sp>
      <p:pic>
        <p:nvPicPr>
          <p:cNvPr id="5" name="Picture 4"/>
          <p:cNvPicPr>
            <a:picLocks noChangeAspect="1"/>
          </p:cNvPicPr>
          <p:nvPr/>
        </p:nvPicPr>
        <p:blipFill>
          <a:blip r:embed="rId3"/>
          <a:stretch>
            <a:fillRect/>
          </a:stretch>
        </p:blipFill>
        <p:spPr>
          <a:xfrm>
            <a:off x="2959100" y="3146370"/>
            <a:ext cx="1714500" cy="1336729"/>
          </a:xfrm>
          <a:prstGeom prst="rect">
            <a:avLst/>
          </a:prstGeom>
        </p:spPr>
      </p:pic>
      <p:pic>
        <p:nvPicPr>
          <p:cNvPr id="6" name="Picture 5"/>
          <p:cNvPicPr>
            <a:picLocks noChangeAspect="1"/>
          </p:cNvPicPr>
          <p:nvPr/>
        </p:nvPicPr>
        <p:blipFill>
          <a:blip r:embed="rId4"/>
          <a:stretch>
            <a:fillRect/>
          </a:stretch>
        </p:blipFill>
        <p:spPr>
          <a:xfrm>
            <a:off x="1101580" y="3146370"/>
            <a:ext cx="1743220" cy="1336729"/>
          </a:xfrm>
          <a:prstGeom prst="rect">
            <a:avLst/>
          </a:prstGeom>
        </p:spPr>
      </p:pic>
      <p:sp>
        <p:nvSpPr>
          <p:cNvPr id="7" name="TextBox 6"/>
          <p:cNvSpPr txBox="1"/>
          <p:nvPr/>
        </p:nvSpPr>
        <p:spPr>
          <a:xfrm>
            <a:off x="4838700" y="3146370"/>
            <a:ext cx="4076700" cy="923330"/>
          </a:xfrm>
          <a:prstGeom prst="rect">
            <a:avLst/>
          </a:prstGeom>
          <a:noFill/>
        </p:spPr>
        <p:txBody>
          <a:bodyPr wrap="square" rtlCol="0">
            <a:spAutoFit/>
          </a:bodyPr>
          <a:lstStyle/>
          <a:p>
            <a:r>
              <a:rPr lang="en-US" dirty="0">
                <a:solidFill>
                  <a:srgbClr val="FFFFFF"/>
                </a:solidFill>
                <a:latin typeface="Arial"/>
                <a:cs typeface="Arial"/>
              </a:rPr>
              <a:t>Adam Smith: </a:t>
            </a:r>
          </a:p>
          <a:p>
            <a:r>
              <a:rPr lang="en-US" dirty="0">
                <a:solidFill>
                  <a:srgbClr val="FFFFFF"/>
                </a:solidFill>
                <a:latin typeface="Arial"/>
                <a:cs typeface="Arial"/>
              </a:rPr>
              <a:t>“more difficult to preserve </a:t>
            </a:r>
          </a:p>
          <a:p>
            <a:r>
              <a:rPr lang="en-US" dirty="0">
                <a:solidFill>
                  <a:srgbClr val="FFFFFF"/>
                </a:solidFill>
                <a:latin typeface="Arial"/>
                <a:cs typeface="Arial"/>
              </a:rPr>
              <a:t>this harmony [of sentiments]”</a:t>
            </a:r>
          </a:p>
        </p:txBody>
      </p:sp>
      <p:sp>
        <p:nvSpPr>
          <p:cNvPr id="8" name="TextBox 7"/>
          <p:cNvSpPr txBox="1"/>
          <p:nvPr/>
        </p:nvSpPr>
        <p:spPr>
          <a:xfrm>
            <a:off x="4508500" y="5702300"/>
            <a:ext cx="3845824" cy="830997"/>
          </a:xfrm>
          <a:prstGeom prst="rect">
            <a:avLst/>
          </a:prstGeom>
          <a:noFill/>
        </p:spPr>
        <p:txBody>
          <a:bodyPr wrap="none" rtlCol="0">
            <a:spAutoFit/>
          </a:bodyPr>
          <a:lstStyle/>
          <a:p>
            <a:r>
              <a:rPr lang="en-US" sz="2400" dirty="0">
                <a:solidFill>
                  <a:srgbClr val="FFFFFF"/>
                </a:solidFill>
                <a:latin typeface="Arial"/>
                <a:cs typeface="Arial"/>
              </a:rPr>
              <a:t>Meanwhile: </a:t>
            </a:r>
          </a:p>
          <a:p>
            <a:r>
              <a:rPr lang="en-US" sz="2400" dirty="0">
                <a:solidFill>
                  <a:srgbClr val="FFFFFF"/>
                </a:solidFill>
                <a:latin typeface="Arial"/>
                <a:cs typeface="Arial"/>
              </a:rPr>
              <a:t>The rise of the nation-state</a:t>
            </a:r>
          </a:p>
        </p:txBody>
      </p:sp>
    </p:spTree>
    <p:extLst>
      <p:ext uri="{BB962C8B-B14F-4D97-AF65-F5344CB8AC3E}">
        <p14:creationId xmlns:p14="http://schemas.microsoft.com/office/powerpoint/2010/main" val="130351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par>
                          <p:cTn id="24" fill="hold">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par>
                                <p:cTn id="28" presetID="9"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dissolve">
                                      <p:cBhvr>
                                        <p:cTn id="40" dur="500"/>
                                        <p:tgtEl>
                                          <p:spTgt spid="3">
                                            <p:txEl>
                                              <p:pRg st="8" end="8"/>
                                            </p:txEl>
                                          </p:spTgt>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dissolve">
                                      <p:cBhvr>
                                        <p:cTn id="43" dur="500"/>
                                        <p:tgtEl>
                                          <p:spTgt spid="3">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dissolve">
                                      <p:cBhvr>
                                        <p:cTn id="48" dur="500"/>
                                        <p:tgtEl>
                                          <p:spTgt spid="3">
                                            <p:txEl>
                                              <p:pRg st="10" end="10"/>
                                            </p:txEl>
                                          </p:spTgt>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dissolve">
                                      <p:cBhvr>
                                        <p:cTn id="51" dur="500"/>
                                        <p:tgtEl>
                                          <p:spTgt spid="3">
                                            <p:txEl>
                                              <p:pRg st="11" end="1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dissolve">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457200" indent="-457200">
              <a:buFont typeface="+mj-lt"/>
              <a:buAutoNum type="arabicPeriod" startAt="7"/>
            </a:pPr>
            <a:r>
              <a:rPr lang="en-US" dirty="0">
                <a:cs typeface="Arial"/>
                <a:sym typeface="Wingdings"/>
              </a:rPr>
              <a:t>Sanctification, moral authorization of pursuit of honest income</a:t>
            </a:r>
          </a:p>
          <a:p>
            <a:pPr marL="457200" indent="-457200">
              <a:buFont typeface="+mj-lt"/>
              <a:buAutoNum type="arabicPeriod" startAt="7"/>
            </a:pPr>
            <a:r>
              <a:rPr lang="en-US" dirty="0"/>
              <a:t>Commutative justice </a:t>
            </a:r>
            <a:r>
              <a:rPr lang="en-US" dirty="0">
                <a:cs typeface="Arial"/>
                <a:sym typeface="Wingdings"/>
              </a:rPr>
              <a:t>has flipside: Liberty</a:t>
            </a:r>
          </a:p>
          <a:p>
            <a:pPr marL="457200" indent="-457200">
              <a:buFont typeface="+mj-lt"/>
              <a:buAutoNum type="arabicPeriod" startAt="7"/>
            </a:pPr>
            <a:r>
              <a:rPr lang="en-US" dirty="0">
                <a:cs typeface="Arial"/>
                <a:sym typeface="Wingdings"/>
              </a:rPr>
              <a:t>Moral authorization of presumption of liberty</a:t>
            </a:r>
          </a:p>
          <a:p>
            <a:pPr marL="457200" indent="-457200">
              <a:buFont typeface="+mj-lt"/>
              <a:buAutoNum type="arabicPeriod" startAt="7"/>
            </a:pPr>
            <a:r>
              <a:rPr lang="en-US" dirty="0">
                <a:cs typeface="Arial"/>
                <a:sym typeface="Wingdings"/>
              </a:rPr>
              <a:t>Stable polity in Britain</a:t>
            </a:r>
          </a:p>
          <a:p>
            <a:pPr marL="457200" indent="-457200">
              <a:buFont typeface="+mj-lt"/>
              <a:buAutoNum type="arabicPeriod" startAt="7"/>
            </a:pPr>
            <a:r>
              <a:rPr lang="en-US" dirty="0">
                <a:cs typeface="Arial"/>
                <a:sym typeface="Wingdings"/>
              </a:rPr>
              <a:t>“liberal” becomes the name for the new outlook</a:t>
            </a:r>
          </a:p>
          <a:p>
            <a:pPr marL="457200" indent="-457200">
              <a:buFont typeface="+mj-lt"/>
              <a:buAutoNum type="arabicPeriod" startAt="7"/>
            </a:pPr>
            <a:r>
              <a:rPr lang="en-US" dirty="0">
                <a:cs typeface="Arial"/>
                <a:sym typeface="Wingdings"/>
              </a:rPr>
              <a:t>“The liberal plan”: The ideal of the liberal nation-state</a:t>
            </a: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60</a:t>
            </a:fld>
            <a:endParaRPr lang="en-US"/>
          </a:p>
        </p:txBody>
      </p:sp>
    </p:spTree>
    <p:extLst>
      <p:ext uri="{BB962C8B-B14F-4D97-AF65-F5344CB8AC3E}">
        <p14:creationId xmlns:p14="http://schemas.microsoft.com/office/powerpoint/2010/main" val="402579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1880, Liberalism declined quite suddenly</a:t>
            </a:r>
          </a:p>
        </p:txBody>
      </p:sp>
      <p:sp>
        <p:nvSpPr>
          <p:cNvPr id="3" name="Content Placeholder 2"/>
          <p:cNvSpPr>
            <a:spLocks noGrp="1"/>
          </p:cNvSpPr>
          <p:nvPr>
            <p:ph idx="1"/>
          </p:nvPr>
        </p:nvSpPr>
        <p:spPr/>
        <p:txBody>
          <a:bodyPr/>
          <a:lstStyle/>
          <a:p>
            <a:pPr marL="0" indent="0">
              <a:buNone/>
            </a:pPr>
            <a:r>
              <a:rPr lang="en-US" sz="2800" dirty="0"/>
              <a:t>Many said it declined because it failed.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800" dirty="0"/>
              <a:t>Other explanations … I can’t go into...</a:t>
            </a:r>
          </a:p>
        </p:txBody>
      </p:sp>
      <p:sp>
        <p:nvSpPr>
          <p:cNvPr id="4" name="Slide Number Placeholder 3"/>
          <p:cNvSpPr>
            <a:spLocks noGrp="1"/>
          </p:cNvSpPr>
          <p:nvPr>
            <p:ph type="sldNum" sz="quarter" idx="12"/>
          </p:nvPr>
        </p:nvSpPr>
        <p:spPr/>
        <p:txBody>
          <a:bodyPr/>
          <a:lstStyle/>
          <a:p>
            <a:fld id="{459A5F39-4CE7-434C-A5CB-50A363451602}" type="slidenum">
              <a:rPr lang="en-US" smtClean="0"/>
              <a:t>61</a:t>
            </a:fld>
            <a:endParaRPr lang="en-US"/>
          </a:p>
        </p:txBody>
      </p:sp>
      <p:pic>
        <p:nvPicPr>
          <p:cNvPr id="5" name="Picture 4"/>
          <p:cNvPicPr>
            <a:picLocks noChangeAspect="1"/>
          </p:cNvPicPr>
          <p:nvPr/>
        </p:nvPicPr>
        <p:blipFill>
          <a:blip r:embed="rId3"/>
          <a:stretch>
            <a:fillRect/>
          </a:stretch>
        </p:blipFill>
        <p:spPr>
          <a:xfrm>
            <a:off x="4174064" y="2544232"/>
            <a:ext cx="1473200" cy="2108200"/>
          </a:xfrm>
          <a:prstGeom prst="rect">
            <a:avLst/>
          </a:prstGeom>
        </p:spPr>
      </p:pic>
      <p:pic>
        <p:nvPicPr>
          <p:cNvPr id="6" name="Picture 5"/>
          <p:cNvPicPr>
            <a:picLocks noChangeAspect="1"/>
          </p:cNvPicPr>
          <p:nvPr/>
        </p:nvPicPr>
        <p:blipFill>
          <a:blip r:embed="rId4"/>
          <a:stretch>
            <a:fillRect/>
          </a:stretch>
        </p:blipFill>
        <p:spPr>
          <a:xfrm>
            <a:off x="5812367" y="2705100"/>
            <a:ext cx="2247900" cy="1447800"/>
          </a:xfrm>
          <a:prstGeom prst="rect">
            <a:avLst/>
          </a:prstGeom>
        </p:spPr>
      </p:pic>
    </p:spTree>
    <p:extLst>
      <p:ext uri="{BB962C8B-B14F-4D97-AF65-F5344CB8AC3E}">
        <p14:creationId xmlns:p14="http://schemas.microsoft.com/office/powerpoint/2010/main" val="73141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mentality of </a:t>
            </a:r>
            <a:r>
              <a:rPr lang="en-US" dirty="0" err="1"/>
              <a:t>governmentalization</a:t>
            </a: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62</a:t>
            </a:fld>
            <a:endParaRPr lang="en-US"/>
          </a:p>
        </p:txBody>
      </p:sp>
      <p:pic>
        <p:nvPicPr>
          <p:cNvPr id="5" name="Content Placeholder 4"/>
          <p:cNvPicPr>
            <a:picLocks noGrp="1"/>
          </p:cNvPicPr>
          <p:nvPr>
            <p:ph idx="1"/>
          </p:nvPr>
        </p:nvPicPr>
        <p:blipFill>
          <a:blip r:embed="rId3">
            <a:extLst>
              <a:ext uri="{28A0092B-C50C-407E-A947-70E740481C1C}">
                <a14:useLocalDpi xmlns:a14="http://schemas.microsoft.com/office/drawing/2010/main" val="0"/>
              </a:ext>
            </a:extLst>
          </a:blip>
          <a:srcRect t="-30237" b="-30237"/>
          <a:stretch>
            <a:fillRect/>
          </a:stretch>
        </p:blipFill>
        <p:spPr bwMode="auto">
          <a:xfrm>
            <a:off x="87846" y="889000"/>
            <a:ext cx="8943269" cy="6632222"/>
          </a:xfrm>
          <a:prstGeom prst="rect">
            <a:avLst/>
          </a:prstGeom>
          <a:noFill/>
          <a:ln>
            <a:noFill/>
          </a:ln>
        </p:spPr>
      </p:pic>
    </p:spTree>
    <p:extLst>
      <p:ext uri="{BB962C8B-B14F-4D97-AF65-F5344CB8AC3E}">
        <p14:creationId xmlns:p14="http://schemas.microsoft.com/office/powerpoint/2010/main" val="45650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 institutions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63</a:t>
            </a:fld>
            <a:endParaRPr 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66889" y="1890890"/>
            <a:ext cx="8339667" cy="4465460"/>
          </a:xfrm>
          <a:prstGeom prst="rect">
            <a:avLst/>
          </a:prstGeom>
          <a:noFill/>
          <a:ln>
            <a:noFill/>
          </a:ln>
        </p:spPr>
      </p:pic>
    </p:spTree>
    <p:extLst>
      <p:ext uri="{BB962C8B-B14F-4D97-AF65-F5344CB8AC3E}">
        <p14:creationId xmlns:p14="http://schemas.microsoft.com/office/powerpoint/2010/main" val="107583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Words changed or lost meaning</a:t>
            </a:r>
          </a:p>
        </p:txBody>
      </p:sp>
      <p:sp>
        <p:nvSpPr>
          <p:cNvPr id="3" name="Content Placeholder 2"/>
          <p:cNvSpPr>
            <a:spLocks noGrp="1"/>
          </p:cNvSpPr>
          <p:nvPr>
            <p:ph idx="1"/>
          </p:nvPr>
        </p:nvSpPr>
        <p:spPr/>
        <p:txBody>
          <a:bodyPr/>
          <a:lstStyle/>
          <a:p>
            <a:pPr marL="457200" lvl="0" indent="-419100">
              <a:spcBef>
                <a:spcPts val="600"/>
              </a:spcBef>
              <a:buClr>
                <a:schemeClr val="dk2"/>
              </a:buClr>
              <a:buSzPct val="100000"/>
              <a:buFont typeface="Trebuchet MS"/>
              <a:buChar char="●"/>
            </a:pPr>
            <a:r>
              <a:rPr lang="en" dirty="0">
                <a:solidFill>
                  <a:srgbClr val="FFFFFF"/>
                </a:solidFill>
                <a:latin typeface="Trebuchet MS"/>
                <a:ea typeface="Trebuchet MS"/>
                <a:cs typeface="Trebuchet MS"/>
                <a:sym typeface="Trebuchet MS"/>
                <a:rtl val="0"/>
              </a:rPr>
              <a:t>liberal</a:t>
            </a:r>
          </a:p>
          <a:p>
            <a:pPr marL="457200" lvl="0" indent="-419100">
              <a:spcBef>
                <a:spcPts val="600"/>
              </a:spcBef>
              <a:buClr>
                <a:schemeClr val="dk2"/>
              </a:buClr>
              <a:buSzPct val="100000"/>
              <a:buFont typeface="Trebuchet MS"/>
              <a:buChar char="●"/>
            </a:pPr>
            <a:r>
              <a:rPr lang="en" dirty="0">
                <a:solidFill>
                  <a:srgbClr val="FFFFFF"/>
                </a:solidFill>
                <a:latin typeface="Trebuchet MS"/>
                <a:ea typeface="Trebuchet MS"/>
                <a:cs typeface="Trebuchet MS"/>
                <a:sym typeface="Trebuchet MS"/>
                <a:rtl val="0"/>
              </a:rPr>
              <a:t>liberty</a:t>
            </a:r>
          </a:p>
          <a:p>
            <a:pPr marL="457200" lvl="0" indent="-419100">
              <a:spcBef>
                <a:spcPts val="600"/>
              </a:spcBef>
              <a:buClr>
                <a:schemeClr val="dk2"/>
              </a:buClr>
              <a:buSzPct val="100000"/>
              <a:buFont typeface="Trebuchet MS"/>
              <a:buChar char="●"/>
            </a:pPr>
            <a:r>
              <a:rPr lang="en" dirty="0">
                <a:solidFill>
                  <a:srgbClr val="FFFFFF"/>
                </a:solidFill>
                <a:latin typeface="Trebuchet MS"/>
                <a:ea typeface="Trebuchet MS"/>
                <a:cs typeface="Trebuchet MS"/>
                <a:sym typeface="Trebuchet MS"/>
                <a:rtl val="0"/>
              </a:rPr>
              <a:t>freedom</a:t>
            </a:r>
          </a:p>
          <a:p>
            <a:pPr marL="457200" lvl="0" indent="-419100">
              <a:spcBef>
                <a:spcPts val="600"/>
              </a:spcBef>
              <a:buClr>
                <a:schemeClr val="dk2"/>
              </a:buClr>
              <a:buSzPct val="100000"/>
              <a:buFont typeface="Trebuchet MS"/>
              <a:buChar char="●"/>
            </a:pPr>
            <a:r>
              <a:rPr lang="en" dirty="0">
                <a:solidFill>
                  <a:srgbClr val="FFFFFF"/>
                </a:solidFill>
                <a:latin typeface="Trebuchet MS"/>
                <a:ea typeface="Trebuchet MS"/>
                <a:cs typeface="Trebuchet MS"/>
                <a:sym typeface="Trebuchet MS"/>
                <a:rtl val="0"/>
              </a:rPr>
              <a:t>rights</a:t>
            </a:r>
          </a:p>
          <a:p>
            <a:pPr marL="457200" lvl="0" indent="-419100">
              <a:spcBef>
                <a:spcPts val="600"/>
              </a:spcBef>
              <a:buClr>
                <a:schemeClr val="dk2"/>
              </a:buClr>
              <a:buSzPct val="100000"/>
              <a:buFont typeface="Trebuchet MS"/>
              <a:buChar char="●"/>
            </a:pPr>
            <a:r>
              <a:rPr lang="en" dirty="0">
                <a:solidFill>
                  <a:srgbClr val="FFFFFF"/>
                </a:solidFill>
                <a:latin typeface="Trebuchet MS"/>
                <a:ea typeface="Trebuchet MS"/>
                <a:cs typeface="Trebuchet MS"/>
                <a:sym typeface="Trebuchet MS"/>
                <a:rtl val="0"/>
              </a:rPr>
              <a:t>justice </a:t>
            </a:r>
          </a:p>
          <a:p>
            <a:pPr marL="457200" lvl="0" indent="-419100">
              <a:spcBef>
                <a:spcPts val="600"/>
              </a:spcBef>
              <a:buClr>
                <a:schemeClr val="dk2"/>
              </a:buClr>
              <a:buSzPct val="100000"/>
              <a:buFont typeface="Trebuchet MS"/>
              <a:buChar char="●"/>
            </a:pPr>
            <a:r>
              <a:rPr lang="en" dirty="0">
                <a:solidFill>
                  <a:srgbClr val="FFFFFF"/>
                </a:solidFill>
                <a:latin typeface="Trebuchet MS"/>
                <a:ea typeface="Trebuchet MS"/>
                <a:cs typeface="Trebuchet MS"/>
                <a:sym typeface="Trebuchet MS"/>
                <a:rtl val="0"/>
              </a:rPr>
              <a:t>property</a:t>
            </a:r>
            <a:endParaRPr lang="en-US" dirty="0">
              <a:solidFill>
                <a:srgbClr val="FFFFFF"/>
              </a:solidFill>
              <a:latin typeface="Trebuchet MS"/>
              <a:ea typeface="Trebuchet MS"/>
              <a:cs typeface="Trebuchet MS"/>
              <a:sym typeface="Trebuchet MS"/>
              <a:rtl val="0"/>
            </a:endParaRPr>
          </a:p>
          <a:p>
            <a:pPr marL="457200" lvl="0" indent="-419100">
              <a:spcBef>
                <a:spcPts val="600"/>
              </a:spcBef>
              <a:buClr>
                <a:schemeClr val="dk2"/>
              </a:buClr>
              <a:buSzPct val="100000"/>
              <a:buFont typeface="Trebuchet MS"/>
              <a:buChar char="●"/>
            </a:pPr>
            <a:r>
              <a:rPr lang="en-US" dirty="0">
                <a:solidFill>
                  <a:srgbClr val="FFFFFF"/>
                </a:solidFill>
                <a:latin typeface="Trebuchet MS"/>
                <a:ea typeface="Trebuchet MS"/>
                <a:cs typeface="Trebuchet MS"/>
                <a:sym typeface="Trebuchet MS"/>
                <a:rtl val="0"/>
              </a:rPr>
              <a:t>contract</a:t>
            </a:r>
            <a:endParaRPr lang="en" dirty="0">
              <a:solidFill>
                <a:srgbClr val="FFFFFF"/>
              </a:solidFill>
              <a:latin typeface="Trebuchet MS"/>
              <a:ea typeface="Trebuchet MS"/>
              <a:cs typeface="Trebuchet MS"/>
              <a:sym typeface="Trebuchet MS"/>
              <a:rtl val="0"/>
            </a:endParaRPr>
          </a:p>
          <a:p>
            <a:pPr marL="457200" lvl="0" indent="-419100">
              <a:spcBef>
                <a:spcPts val="600"/>
              </a:spcBef>
              <a:buClr>
                <a:schemeClr val="dk2"/>
              </a:buClr>
              <a:buSzPct val="100000"/>
              <a:buFont typeface="Trebuchet MS"/>
              <a:buChar char="●"/>
            </a:pPr>
            <a:r>
              <a:rPr lang="en" dirty="0">
                <a:solidFill>
                  <a:srgbClr val="FFFFFF"/>
                </a:solidFill>
                <a:latin typeface="Trebuchet MS"/>
                <a:ea typeface="Trebuchet MS"/>
                <a:cs typeface="Trebuchet MS"/>
                <a:sym typeface="Trebuchet MS"/>
                <a:rtl val="0"/>
              </a:rPr>
              <a:t>equality, equity</a:t>
            </a:r>
          </a:p>
          <a:p>
            <a:pPr marL="457200" lvl="0" indent="-419100">
              <a:spcBef>
                <a:spcPts val="600"/>
              </a:spcBef>
              <a:buClr>
                <a:schemeClr val="dk2"/>
              </a:buClr>
              <a:buSzPct val="100000"/>
              <a:buFont typeface="Trebuchet MS"/>
              <a:buChar char="●"/>
            </a:pPr>
            <a:r>
              <a:rPr lang="en" dirty="0">
                <a:solidFill>
                  <a:srgbClr val="FFFFFF"/>
                </a:solidFill>
                <a:latin typeface="Trebuchet MS"/>
                <a:ea typeface="Trebuchet MS"/>
                <a:cs typeface="Trebuchet MS"/>
                <a:sym typeface="Trebuchet MS"/>
                <a:rtl val="0"/>
              </a:rPr>
              <a:t>law, rule of law </a:t>
            </a:r>
          </a:p>
          <a:p>
            <a:endParaRPr lang="en-US" dirty="0">
              <a:solidFill>
                <a:srgbClr val="FFFFFF"/>
              </a:solidFill>
            </a:endParaRPr>
          </a:p>
        </p:txBody>
      </p:sp>
      <p:sp>
        <p:nvSpPr>
          <p:cNvPr id="4" name="Slide Number Placeholder 3"/>
          <p:cNvSpPr>
            <a:spLocks noGrp="1"/>
          </p:cNvSpPr>
          <p:nvPr>
            <p:ph type="sldNum" sz="quarter" idx="12"/>
          </p:nvPr>
        </p:nvSpPr>
        <p:spPr/>
        <p:txBody>
          <a:bodyPr/>
          <a:lstStyle/>
          <a:p>
            <a:fld id="{459A5F39-4CE7-434C-A5CB-50A363451602}" type="slidenum">
              <a:rPr lang="en-US" smtClean="0"/>
              <a:t>64</a:t>
            </a:fld>
            <a:endParaRPr lang="en-US"/>
          </a:p>
        </p:txBody>
      </p:sp>
    </p:spTree>
    <p:extLst>
      <p:ext uri="{BB962C8B-B14F-4D97-AF65-F5344CB8AC3E}">
        <p14:creationId xmlns:p14="http://schemas.microsoft.com/office/powerpoint/2010/main" val="262948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500"/>
                                        <p:tgtEl>
                                          <p:spTgt spid="3">
                                            <p:txEl>
                                              <p:pRg st="7" end="7"/>
                                            </p:txEl>
                                          </p:spTgt>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65</a:t>
            </a:fld>
            <a:endParaRPr lang="en-US"/>
          </a:p>
        </p:txBody>
      </p:sp>
      <p:pic>
        <p:nvPicPr>
          <p:cNvPr id="8" name="Picture 7"/>
          <p:cNvPicPr>
            <a:picLocks noChangeAspect="1"/>
          </p:cNvPicPr>
          <p:nvPr/>
        </p:nvPicPr>
        <p:blipFill>
          <a:blip r:embed="rId3"/>
          <a:stretch>
            <a:fillRect/>
          </a:stretch>
        </p:blipFill>
        <p:spPr>
          <a:xfrm>
            <a:off x="-17634" y="1339142"/>
            <a:ext cx="9161634" cy="4785080"/>
          </a:xfrm>
          <a:prstGeom prst="rect">
            <a:avLst/>
          </a:prstGeom>
        </p:spPr>
      </p:pic>
      <p:pic>
        <p:nvPicPr>
          <p:cNvPr id="10" name="Picture 9"/>
          <p:cNvPicPr>
            <a:picLocks noChangeAspect="1"/>
          </p:cNvPicPr>
          <p:nvPr/>
        </p:nvPicPr>
        <p:blipFill>
          <a:blip r:embed="rId4"/>
          <a:stretch>
            <a:fillRect/>
          </a:stretch>
        </p:blipFill>
        <p:spPr>
          <a:xfrm>
            <a:off x="361245" y="328360"/>
            <a:ext cx="2813755" cy="886526"/>
          </a:xfrm>
          <a:prstGeom prst="rect">
            <a:avLst/>
          </a:prstGeom>
        </p:spPr>
      </p:pic>
    </p:spTree>
    <p:extLst>
      <p:ext uri="{BB962C8B-B14F-4D97-AF65-F5344CB8AC3E}">
        <p14:creationId xmlns:p14="http://schemas.microsoft.com/office/powerpoint/2010/main" val="55707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Liberalism”</a:t>
            </a:r>
          </a:p>
        </p:txBody>
      </p:sp>
      <p:sp>
        <p:nvSpPr>
          <p:cNvPr id="4" name="Slide Number Placeholder 3"/>
          <p:cNvSpPr>
            <a:spLocks noGrp="1"/>
          </p:cNvSpPr>
          <p:nvPr>
            <p:ph type="sldNum" sz="quarter" idx="12"/>
          </p:nvPr>
        </p:nvSpPr>
        <p:spPr/>
        <p:txBody>
          <a:bodyPr/>
          <a:lstStyle/>
          <a:p>
            <a:fld id="{459A5F39-4CE7-434C-A5CB-50A363451602}" type="slidenum">
              <a:rPr lang="en-US" smtClean="0"/>
              <a:t>66</a:t>
            </a:fld>
            <a:endParaRPr lang="en-US" dirty="0"/>
          </a:p>
        </p:txBody>
      </p:sp>
      <p:pic>
        <p:nvPicPr>
          <p:cNvPr id="7" name="Picture 6"/>
          <p:cNvPicPr>
            <a:picLocks noChangeAspect="1"/>
          </p:cNvPicPr>
          <p:nvPr/>
        </p:nvPicPr>
        <p:blipFill>
          <a:blip r:embed="rId3"/>
          <a:stretch>
            <a:fillRect/>
          </a:stretch>
        </p:blipFill>
        <p:spPr>
          <a:xfrm>
            <a:off x="246948" y="1862667"/>
            <a:ext cx="8559572" cy="4521906"/>
          </a:xfrm>
          <a:prstGeom prst="rect">
            <a:avLst/>
          </a:prstGeom>
        </p:spPr>
      </p:pic>
    </p:spTree>
    <p:extLst>
      <p:ext uri="{BB962C8B-B14F-4D97-AF65-F5344CB8AC3E}">
        <p14:creationId xmlns:p14="http://schemas.microsoft.com/office/powerpoint/2010/main" val="66420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dirty="0"/>
              <a:t>Three faces of “liberal”</a:t>
            </a:r>
          </a:p>
        </p:txBody>
      </p:sp>
      <p:sp>
        <p:nvSpPr>
          <p:cNvPr id="3" name="Content Placeholder 2"/>
          <p:cNvSpPr>
            <a:spLocks noGrp="1"/>
          </p:cNvSpPr>
          <p:nvPr>
            <p:ph idx="1"/>
          </p:nvPr>
        </p:nvSpPr>
        <p:spPr>
          <a:xfrm>
            <a:off x="765175" y="1802737"/>
            <a:ext cx="7612064" cy="4182035"/>
          </a:xfrm>
        </p:spPr>
        <p:txBody>
          <a:bodyPr>
            <a:normAutofit fontScale="85000" lnSpcReduction="20000"/>
          </a:bodyPr>
          <a:lstStyle/>
          <a:p>
            <a:pPr marL="457200" indent="-457200">
              <a:buAutoNum type="arabicPeriod"/>
            </a:pPr>
            <a:r>
              <a:rPr lang="en-US" dirty="0"/>
              <a:t>Liberalism 1.0:  The presumption of liberty</a:t>
            </a:r>
          </a:p>
          <a:p>
            <a:pPr marL="457200" indent="-457200">
              <a:buAutoNum type="arabicPeriod"/>
            </a:pPr>
            <a:endParaRPr lang="en-US" dirty="0"/>
          </a:p>
          <a:p>
            <a:pPr marL="457200" indent="-457200">
              <a:buAutoNum type="arabicPeriod"/>
            </a:pPr>
            <a:r>
              <a:rPr lang="en-US" dirty="0" err="1"/>
              <a:t>Democratism</a:t>
            </a:r>
            <a:r>
              <a:rPr lang="en-US" dirty="0"/>
              <a:t>		</a:t>
            </a:r>
            <a:r>
              <a:rPr lang="en-US" sz="900" dirty="0"/>
              <a:t>(see Wolin p. 263)</a:t>
            </a:r>
          </a:p>
          <a:p>
            <a:pPr marL="457200" indent="-457200">
              <a:buAutoNum type="arabicPeriod"/>
            </a:pPr>
            <a:endParaRPr lang="en-US" dirty="0"/>
          </a:p>
          <a:p>
            <a:pPr marL="457200" indent="-457200">
              <a:buAutoNum type="arabicPeriod"/>
            </a:pPr>
            <a:r>
              <a:rPr lang="en-US" dirty="0"/>
              <a:t>The </a:t>
            </a:r>
            <a:r>
              <a:rPr lang="en-US" dirty="0" err="1"/>
              <a:t>governmentalization</a:t>
            </a:r>
            <a:r>
              <a:rPr lang="en-US" dirty="0"/>
              <a:t> of social affairs</a:t>
            </a:r>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a:p>
            <a:pPr marL="342900" lvl="1" indent="0">
              <a:buNone/>
            </a:pPr>
            <a:r>
              <a:rPr lang="en-US" dirty="0"/>
              <a:t>  T.H. Green    L.T. </a:t>
            </a:r>
            <a:r>
              <a:rPr lang="en-US" dirty="0" err="1"/>
              <a:t>Hobhouse</a:t>
            </a:r>
            <a:r>
              <a:rPr lang="en-US" dirty="0"/>
              <a:t>  J.A. Hobson   J. Dewey  J. </a:t>
            </a:r>
            <a:r>
              <a:rPr lang="en-US" dirty="0" err="1"/>
              <a:t>Stiglitz</a:t>
            </a: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67</a:t>
            </a:fld>
            <a:endParaRPr lang="en-US"/>
          </a:p>
        </p:txBody>
      </p:sp>
      <p:sp>
        <p:nvSpPr>
          <p:cNvPr id="5" name="Shape 253"/>
          <p:cNvSpPr/>
          <p:nvPr/>
        </p:nvSpPr>
        <p:spPr>
          <a:xfrm>
            <a:off x="7451393" y="1489470"/>
            <a:ext cx="1424494" cy="1064643"/>
          </a:xfrm>
          <a:prstGeom prst="rect">
            <a:avLst/>
          </a:prstGeom>
          <a:blipFill>
            <a:blip r:embed="rId3"/>
            <a:stretch>
              <a:fillRect/>
            </a:stretch>
          </a:blipFill>
        </p:spPr>
      </p:sp>
      <p:pic>
        <p:nvPicPr>
          <p:cNvPr id="6" name="Picture 5"/>
          <p:cNvPicPr>
            <a:picLocks noChangeAspect="1"/>
          </p:cNvPicPr>
          <p:nvPr/>
        </p:nvPicPr>
        <p:blipFill>
          <a:blip r:embed="rId4"/>
          <a:stretch>
            <a:fillRect/>
          </a:stretch>
        </p:blipFill>
        <p:spPr>
          <a:xfrm>
            <a:off x="3077632" y="4261555"/>
            <a:ext cx="905228" cy="1332222"/>
          </a:xfrm>
          <a:prstGeom prst="rect">
            <a:avLst/>
          </a:prstGeom>
        </p:spPr>
      </p:pic>
      <p:pic>
        <p:nvPicPr>
          <p:cNvPr id="7" name="Picture 6"/>
          <p:cNvPicPr>
            <a:picLocks noChangeAspect="1"/>
          </p:cNvPicPr>
          <p:nvPr/>
        </p:nvPicPr>
        <p:blipFill>
          <a:blip r:embed="rId5"/>
          <a:stretch>
            <a:fillRect/>
          </a:stretch>
        </p:blipFill>
        <p:spPr>
          <a:xfrm>
            <a:off x="1483075" y="4252778"/>
            <a:ext cx="1001889" cy="1255888"/>
          </a:xfrm>
          <a:prstGeom prst="rect">
            <a:avLst/>
          </a:prstGeom>
        </p:spPr>
      </p:pic>
      <p:pic>
        <p:nvPicPr>
          <p:cNvPr id="8" name="Picture 7"/>
          <p:cNvPicPr>
            <a:picLocks noChangeAspect="1"/>
          </p:cNvPicPr>
          <p:nvPr/>
        </p:nvPicPr>
        <p:blipFill>
          <a:blip r:embed="rId6"/>
          <a:stretch>
            <a:fillRect/>
          </a:stretch>
        </p:blipFill>
        <p:spPr>
          <a:xfrm>
            <a:off x="4653994" y="4224556"/>
            <a:ext cx="910050" cy="1331779"/>
          </a:xfrm>
          <a:prstGeom prst="rect">
            <a:avLst/>
          </a:prstGeom>
        </p:spPr>
      </p:pic>
      <p:pic>
        <p:nvPicPr>
          <p:cNvPr id="9" name="Picture 8"/>
          <p:cNvPicPr>
            <a:picLocks noChangeAspect="1"/>
          </p:cNvPicPr>
          <p:nvPr/>
        </p:nvPicPr>
        <p:blipFill>
          <a:blip r:embed="rId7"/>
          <a:stretch>
            <a:fillRect/>
          </a:stretch>
        </p:blipFill>
        <p:spPr>
          <a:xfrm>
            <a:off x="5964916" y="4162333"/>
            <a:ext cx="880985" cy="1332222"/>
          </a:xfrm>
          <a:prstGeom prst="rect">
            <a:avLst/>
          </a:prstGeom>
        </p:spPr>
      </p:pic>
      <p:pic>
        <p:nvPicPr>
          <p:cNvPr id="12" name="Picture 11"/>
          <p:cNvPicPr>
            <a:picLocks noChangeAspect="1"/>
          </p:cNvPicPr>
          <p:nvPr/>
        </p:nvPicPr>
        <p:blipFill>
          <a:blip r:embed="rId8"/>
          <a:stretch>
            <a:fillRect/>
          </a:stretch>
        </p:blipFill>
        <p:spPr>
          <a:xfrm>
            <a:off x="3049413" y="2405278"/>
            <a:ext cx="1198029" cy="1423073"/>
          </a:xfrm>
          <a:prstGeom prst="rect">
            <a:avLst/>
          </a:prstGeom>
        </p:spPr>
      </p:pic>
      <p:pic>
        <p:nvPicPr>
          <p:cNvPr id="13" name="Picture 12"/>
          <p:cNvPicPr>
            <a:picLocks noChangeAspect="1"/>
          </p:cNvPicPr>
          <p:nvPr/>
        </p:nvPicPr>
        <p:blipFill>
          <a:blip r:embed="rId9"/>
          <a:stretch>
            <a:fillRect/>
          </a:stretch>
        </p:blipFill>
        <p:spPr>
          <a:xfrm>
            <a:off x="7134575" y="4176888"/>
            <a:ext cx="935579" cy="1362691"/>
          </a:xfrm>
          <a:prstGeom prst="rect">
            <a:avLst/>
          </a:prstGeom>
        </p:spPr>
      </p:pic>
      <p:pic>
        <p:nvPicPr>
          <p:cNvPr id="14" name="Picture 13"/>
          <p:cNvPicPr>
            <a:picLocks noChangeAspect="1"/>
          </p:cNvPicPr>
          <p:nvPr/>
        </p:nvPicPr>
        <p:blipFill>
          <a:blip r:embed="rId10"/>
          <a:stretch>
            <a:fillRect/>
          </a:stretch>
        </p:blipFill>
        <p:spPr>
          <a:xfrm>
            <a:off x="6554459" y="1475359"/>
            <a:ext cx="910318" cy="1174214"/>
          </a:xfrm>
          <a:prstGeom prst="rect">
            <a:avLst/>
          </a:prstGeom>
        </p:spPr>
      </p:pic>
    </p:spTree>
    <p:extLst>
      <p:ext uri="{BB962C8B-B14F-4D97-AF65-F5344CB8AC3E}">
        <p14:creationId xmlns:p14="http://schemas.microsoft.com/office/powerpoint/2010/main" val="333483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par>
                                <p:cTn id="12" presetID="9"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dissolve">
                                      <p:cBhvr>
                                        <p:cTn id="28" dur="500"/>
                                        <p:tgtEl>
                                          <p:spTgt spid="3">
                                            <p:txEl>
                                              <p:pRg st="4" end="4"/>
                                            </p:txEl>
                                          </p:spTgt>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par>
                          <p:cTn id="33" fill="hold">
                            <p:stCondLst>
                              <p:cond delay="1000"/>
                            </p:stCondLst>
                            <p:childTnLst>
                              <p:par>
                                <p:cTn id="34" presetID="9"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ssolve">
                                      <p:cBhvr>
                                        <p:cTn id="36" dur="500"/>
                                        <p:tgtEl>
                                          <p:spTgt spid="6"/>
                                        </p:tgtEl>
                                      </p:cBhvr>
                                    </p:animEffect>
                                  </p:childTnLst>
                                </p:cTn>
                              </p:par>
                            </p:childTnLst>
                          </p:cTn>
                        </p:par>
                        <p:par>
                          <p:cTn id="37" fill="hold">
                            <p:stCondLst>
                              <p:cond delay="1500"/>
                            </p:stCondLst>
                            <p:childTnLst>
                              <p:par>
                                <p:cTn id="38" presetID="9"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childTnLst>
                          </p:cTn>
                        </p:par>
                        <p:par>
                          <p:cTn id="41" fill="hold">
                            <p:stCondLst>
                              <p:cond delay="2000"/>
                            </p:stCondLst>
                            <p:childTnLst>
                              <p:par>
                                <p:cTn id="42" presetID="9"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tgtEl>
                                          <p:spTgt spid="9"/>
                                        </p:tgtEl>
                                      </p:cBhvr>
                                    </p:animEffect>
                                  </p:childTnLst>
                                </p:cTn>
                              </p:par>
                            </p:childTnLst>
                          </p:cTn>
                        </p:par>
                        <p:par>
                          <p:cTn id="45" fill="hold">
                            <p:stCondLst>
                              <p:cond delay="2500"/>
                            </p:stCondLst>
                            <p:childTnLst>
                              <p:par>
                                <p:cTn id="46" presetID="9"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dissolve">
                                      <p:cBhvr>
                                        <p:cTn id="48" dur="500"/>
                                        <p:tgtEl>
                                          <p:spTgt spid="13"/>
                                        </p:tgtEl>
                                      </p:cBhvr>
                                    </p:animEffect>
                                  </p:childTnLst>
                                </p:cTn>
                              </p:par>
                            </p:childTnLst>
                          </p:cTn>
                        </p:par>
                        <p:par>
                          <p:cTn id="49" fill="hold">
                            <p:stCondLst>
                              <p:cond delay="3000"/>
                            </p:stCondLst>
                            <p:childTnLst>
                              <p:par>
                                <p:cTn id="50" presetID="9" presetClass="entr" presetSubtype="0" fill="hold" nodeType="after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dissolv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4" y="2060668"/>
            <a:ext cx="7612063" cy="1417638"/>
          </a:xfrm>
        </p:spPr>
        <p:txBody>
          <a:bodyPr/>
          <a:lstStyle/>
          <a:p>
            <a:r>
              <a:rPr lang="en-US" dirty="0">
                <a:solidFill>
                  <a:srgbClr val="FFFFFF"/>
                </a:solidFill>
                <a:sym typeface="Wingdings"/>
              </a:rPr>
              <a:t>L</a:t>
            </a:r>
            <a:r>
              <a:rPr lang="en-US" dirty="0">
                <a:solidFill>
                  <a:srgbClr val="FFFFFF"/>
                </a:solidFill>
              </a:rPr>
              <a:t>iberalism 1.0       Leftism </a:t>
            </a:r>
          </a:p>
        </p:txBody>
      </p:sp>
      <p:sp>
        <p:nvSpPr>
          <p:cNvPr id="4" name="Slide Number Placeholder 3"/>
          <p:cNvSpPr>
            <a:spLocks noGrp="1"/>
          </p:cNvSpPr>
          <p:nvPr>
            <p:ph type="sldNum" sz="quarter" idx="12"/>
          </p:nvPr>
        </p:nvSpPr>
        <p:spPr/>
        <p:txBody>
          <a:bodyPr/>
          <a:lstStyle/>
          <a:p>
            <a:fld id="{459A5F39-4CE7-434C-A5CB-50A363451602}" type="slidenum">
              <a:rPr lang="en-US" smtClean="0"/>
              <a:t>68</a:t>
            </a:fld>
            <a:endParaRPr lang="en-US"/>
          </a:p>
        </p:txBody>
      </p:sp>
      <p:sp>
        <p:nvSpPr>
          <p:cNvPr id="5" name="TextBox 4"/>
          <p:cNvSpPr txBox="1"/>
          <p:nvPr/>
        </p:nvSpPr>
        <p:spPr>
          <a:xfrm>
            <a:off x="4820356" y="2351275"/>
            <a:ext cx="849488" cy="923330"/>
          </a:xfrm>
          <a:prstGeom prst="rect">
            <a:avLst/>
          </a:prstGeom>
          <a:noFill/>
        </p:spPr>
        <p:txBody>
          <a:bodyPr wrap="square" rtlCol="0">
            <a:spAutoFit/>
          </a:bodyPr>
          <a:lstStyle/>
          <a:p>
            <a:r>
              <a:rPr lang="en-US" sz="5400" dirty="0">
                <a:solidFill>
                  <a:srgbClr val="FFFFFF"/>
                </a:solidFill>
                <a:sym typeface="Wingdings"/>
              </a:rPr>
              <a:t></a:t>
            </a:r>
            <a:endParaRPr lang="en-US" sz="5400" dirty="0">
              <a:solidFill>
                <a:srgbClr val="FFFFFF"/>
              </a:solidFill>
            </a:endParaRPr>
          </a:p>
        </p:txBody>
      </p:sp>
      <p:sp>
        <p:nvSpPr>
          <p:cNvPr id="6" name="TextBox 5"/>
          <p:cNvSpPr txBox="1"/>
          <p:nvPr/>
        </p:nvSpPr>
        <p:spPr>
          <a:xfrm>
            <a:off x="5020732" y="1971768"/>
            <a:ext cx="547512" cy="769441"/>
          </a:xfrm>
          <a:prstGeom prst="rect">
            <a:avLst/>
          </a:prstGeom>
          <a:noFill/>
        </p:spPr>
        <p:txBody>
          <a:bodyPr wrap="square" rtlCol="0">
            <a:spAutoFit/>
          </a:bodyPr>
          <a:lstStyle/>
          <a:p>
            <a:r>
              <a:rPr lang="en-US" sz="4400" dirty="0">
                <a:solidFill>
                  <a:srgbClr val="FFFFFF"/>
                </a:solidFill>
                <a:latin typeface="Arial"/>
                <a:cs typeface="Arial"/>
              </a:rPr>
              <a:t>?</a:t>
            </a:r>
          </a:p>
        </p:txBody>
      </p:sp>
      <p:sp>
        <p:nvSpPr>
          <p:cNvPr id="7" name="TextBox 6"/>
          <p:cNvSpPr txBox="1"/>
          <p:nvPr/>
        </p:nvSpPr>
        <p:spPr>
          <a:xfrm>
            <a:off x="4744156" y="2489481"/>
            <a:ext cx="1089060" cy="646331"/>
          </a:xfrm>
          <a:prstGeom prst="rect">
            <a:avLst/>
          </a:prstGeom>
          <a:noFill/>
        </p:spPr>
        <p:txBody>
          <a:bodyPr wrap="none" rtlCol="0">
            <a:spAutoFit/>
          </a:bodyPr>
          <a:lstStyle/>
          <a:p>
            <a:r>
              <a:rPr lang="en-US" sz="3600" dirty="0">
                <a:solidFill>
                  <a:srgbClr val="FFFFFF"/>
                </a:solidFill>
                <a:latin typeface="Arial"/>
                <a:cs typeface="Arial"/>
                <a:sym typeface="Wingdings"/>
              </a:rPr>
              <a:t></a:t>
            </a:r>
            <a:endParaRPr lang="en-US" sz="3600" dirty="0">
              <a:solidFill>
                <a:srgbClr val="FFFFFF"/>
              </a:solidFill>
              <a:latin typeface="Arial"/>
              <a:cs typeface="Arial"/>
            </a:endParaRPr>
          </a:p>
        </p:txBody>
      </p:sp>
    </p:spTree>
    <p:extLst>
      <p:ext uri="{BB962C8B-B14F-4D97-AF65-F5344CB8AC3E}">
        <p14:creationId xmlns:p14="http://schemas.microsoft.com/office/powerpoint/2010/main" val="212890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ancestral band</a:t>
            </a:r>
          </a:p>
        </p:txBody>
      </p:sp>
      <p:sp>
        <p:nvSpPr>
          <p:cNvPr id="4" name="Slide Number Placeholder 3"/>
          <p:cNvSpPr>
            <a:spLocks noGrp="1"/>
          </p:cNvSpPr>
          <p:nvPr>
            <p:ph type="sldNum" sz="quarter" idx="12"/>
          </p:nvPr>
        </p:nvSpPr>
        <p:spPr/>
        <p:txBody>
          <a:bodyPr/>
          <a:lstStyle/>
          <a:p>
            <a:fld id="{459A5F39-4CE7-434C-A5CB-50A363451602}" type="slidenum">
              <a:rPr lang="en-US" smtClean="0"/>
              <a:t>69</a:t>
            </a:fld>
            <a:endParaRPr lang="en-US"/>
          </a:p>
        </p:txBody>
      </p:sp>
      <p:pic>
        <p:nvPicPr>
          <p:cNvPr id="7" name="Picture 6"/>
          <p:cNvPicPr>
            <a:picLocks noChangeAspect="1"/>
          </p:cNvPicPr>
          <p:nvPr/>
        </p:nvPicPr>
        <p:blipFill>
          <a:blip r:embed="rId3"/>
          <a:stretch>
            <a:fillRect/>
          </a:stretch>
        </p:blipFill>
        <p:spPr>
          <a:xfrm>
            <a:off x="564440" y="1556208"/>
            <a:ext cx="7986889" cy="5228750"/>
          </a:xfrm>
          <a:prstGeom prst="rect">
            <a:avLst/>
          </a:prstGeom>
        </p:spPr>
      </p:pic>
    </p:spTree>
    <p:extLst>
      <p:ext uri="{BB962C8B-B14F-4D97-AF65-F5344CB8AC3E}">
        <p14:creationId xmlns:p14="http://schemas.microsoft.com/office/powerpoint/2010/main" val="165278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dirty="0"/>
              <a:t>Arthur </a:t>
            </a:r>
            <a:r>
              <a:rPr lang="en-US" dirty="0" err="1"/>
              <a:t>Melzer</a:t>
            </a:r>
            <a:r>
              <a:rPr lang="en-US" dirty="0"/>
              <a:t>:</a:t>
            </a:r>
          </a:p>
          <a:p>
            <a:pPr marL="342900" lvl="1" indent="0">
              <a:buNone/>
            </a:pPr>
            <a:r>
              <a:rPr lang="en-US" dirty="0"/>
              <a:t>“[E]</a:t>
            </a:r>
            <a:r>
              <a:rPr lang="en-US" dirty="0" err="1"/>
              <a:t>arly</a:t>
            </a:r>
            <a:r>
              <a:rPr lang="en-US" dirty="0"/>
              <a:t> modern thinkers…endeavored to find a form of politics that could do without such consensus. They deliberately set out to subvert traditional society and to replace it with a fundamentally new kind of social organization, one that would renounce the ever precarious attempt to define the truth about life’s highest goods. Instead, it would unite men on the promise of preventing the most obvious and basic evils…Thus, by standing traditional society on its head, by openly switching the purpose and moral basis of the state from our highest to our lowest end, they attempted to separate politics from the whole disputed sphere of morality and religion…” (2014, 171)</a:t>
            </a:r>
          </a:p>
        </p:txBody>
      </p:sp>
      <p:sp>
        <p:nvSpPr>
          <p:cNvPr id="4" name="Slide Number Placeholder 3"/>
          <p:cNvSpPr>
            <a:spLocks noGrp="1"/>
          </p:cNvSpPr>
          <p:nvPr>
            <p:ph type="sldNum" sz="quarter" idx="12"/>
          </p:nvPr>
        </p:nvSpPr>
        <p:spPr/>
        <p:txBody>
          <a:bodyPr/>
          <a:lstStyle/>
          <a:p>
            <a:fld id="{459A5F39-4CE7-434C-A5CB-50A363451602}" type="slidenum">
              <a:rPr lang="en-US" smtClean="0"/>
              <a:t>7</a:t>
            </a:fld>
            <a:endParaRPr lang="en-US"/>
          </a:p>
        </p:txBody>
      </p:sp>
      <p:pic>
        <p:nvPicPr>
          <p:cNvPr id="5" name="Picture 4"/>
          <p:cNvPicPr>
            <a:picLocks noChangeAspect="1"/>
          </p:cNvPicPr>
          <p:nvPr/>
        </p:nvPicPr>
        <p:blipFill>
          <a:blip r:embed="rId3"/>
          <a:stretch>
            <a:fillRect/>
          </a:stretch>
        </p:blipFill>
        <p:spPr>
          <a:xfrm>
            <a:off x="6529213" y="-133608"/>
            <a:ext cx="1832961" cy="2617166"/>
          </a:xfrm>
          <a:prstGeom prst="rect">
            <a:avLst/>
          </a:prstGeom>
        </p:spPr>
      </p:pic>
    </p:spTree>
    <p:extLst>
      <p:ext uri="{BB962C8B-B14F-4D97-AF65-F5344CB8AC3E}">
        <p14:creationId xmlns:p14="http://schemas.microsoft.com/office/powerpoint/2010/main" val="189503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cs typeface="Arial"/>
              </a:rPr>
              <a:t>Hayek atavism thesis</a:t>
            </a:r>
          </a:p>
        </p:txBody>
      </p:sp>
      <p:sp>
        <p:nvSpPr>
          <p:cNvPr id="3" name="Content Placeholder 2"/>
          <p:cNvSpPr>
            <a:spLocks noGrp="1"/>
          </p:cNvSpPr>
          <p:nvPr>
            <p:ph idx="1"/>
          </p:nvPr>
        </p:nvSpPr>
        <p:spPr/>
        <p:txBody>
          <a:bodyPr>
            <a:normAutofit fontScale="92500" lnSpcReduction="20000"/>
          </a:bodyPr>
          <a:lstStyle/>
          <a:p>
            <a:pPr>
              <a:lnSpc>
                <a:spcPct val="90000"/>
              </a:lnSpc>
            </a:pPr>
            <a:r>
              <a:rPr lang="en-US" altLang="ja-JP" dirty="0">
                <a:latin typeface="Arial" charset="0"/>
                <a:cs typeface="Arial" charset="0"/>
              </a:rPr>
              <a:t>“The Atavism of Social Justice,</a:t>
            </a:r>
            <a:r>
              <a:rPr lang="ja-JP" altLang="en-US" dirty="0">
                <a:latin typeface="Arial" charset="0"/>
                <a:ea typeface="ＭＳ ゴシック" charset="0"/>
                <a:cs typeface="ＭＳ ゴシック" charset="0"/>
              </a:rPr>
              <a:t>”</a:t>
            </a:r>
            <a:r>
              <a:rPr lang="en-US" altLang="ja-JP" dirty="0">
                <a:latin typeface="Arial" charset="0"/>
                <a:cs typeface="Arial" charset="0"/>
              </a:rPr>
              <a:t> </a:t>
            </a:r>
            <a:r>
              <a:rPr lang="en-US" altLang="ja-JP" i="1" dirty="0">
                <a:latin typeface="Arial" charset="0"/>
                <a:cs typeface="Arial" charset="0"/>
              </a:rPr>
              <a:t>New Studies in Philosophy, Politics, Economics and the History of Ideas</a:t>
            </a:r>
            <a:r>
              <a:rPr lang="en-US" altLang="ja-JP" dirty="0">
                <a:latin typeface="Arial" charset="0"/>
                <a:cs typeface="Arial" charset="0"/>
              </a:rPr>
              <a:t>, 1978. </a:t>
            </a:r>
          </a:p>
          <a:p>
            <a:pPr>
              <a:lnSpc>
                <a:spcPct val="90000"/>
              </a:lnSpc>
            </a:pPr>
            <a:r>
              <a:rPr lang="en-US" i="1" dirty="0">
                <a:latin typeface="Arial" charset="0"/>
                <a:cs typeface="Arial" charset="0"/>
              </a:rPr>
              <a:t>Law, Legislation and Liberty, </a:t>
            </a:r>
            <a:r>
              <a:rPr lang="en-US" i="1" dirty="0" err="1">
                <a:latin typeface="Arial" charset="0"/>
                <a:cs typeface="Arial" charset="0"/>
              </a:rPr>
              <a:t>Vol</a:t>
            </a:r>
            <a:r>
              <a:rPr lang="en-US" i="1" dirty="0">
                <a:latin typeface="Arial" charset="0"/>
                <a:cs typeface="Arial" charset="0"/>
              </a:rPr>
              <a:t> 2: The Mirage of Social Justice</a:t>
            </a:r>
            <a:r>
              <a:rPr lang="en-US" dirty="0">
                <a:latin typeface="Arial" charset="0"/>
                <a:cs typeface="Arial" charset="0"/>
              </a:rPr>
              <a:t>, 1976, </a:t>
            </a:r>
            <a:r>
              <a:rPr lang="en-US" dirty="0" err="1">
                <a:latin typeface="Arial" charset="0"/>
                <a:cs typeface="Arial" charset="0"/>
              </a:rPr>
              <a:t>esp</a:t>
            </a:r>
            <a:r>
              <a:rPr lang="en-US" dirty="0">
                <a:latin typeface="Arial" charset="0"/>
                <a:cs typeface="Arial" charset="0"/>
              </a:rPr>
              <a:t> </a:t>
            </a:r>
            <a:r>
              <a:rPr lang="ja-JP" altLang="en-US" dirty="0">
                <a:latin typeface="Arial" charset="0"/>
                <a:ea typeface="ＭＳ ゴシック" charset="0"/>
                <a:cs typeface="ＭＳ ゴシック" charset="0"/>
              </a:rPr>
              <a:t>“</a:t>
            </a:r>
            <a:r>
              <a:rPr lang="en-US" altLang="ja-JP" dirty="0">
                <a:latin typeface="Arial" charset="0"/>
                <a:cs typeface="Arial" charset="0"/>
              </a:rPr>
              <a:t>The Discipline of Abstract Rules and the Emotions of Tribal Society.</a:t>
            </a:r>
            <a:r>
              <a:rPr lang="ja-JP" altLang="en-US" dirty="0">
                <a:latin typeface="Arial" charset="0"/>
                <a:ea typeface="ＭＳ ゴシック" charset="0"/>
                <a:cs typeface="ＭＳ ゴシック" charset="0"/>
              </a:rPr>
              <a:t>”</a:t>
            </a:r>
            <a:endParaRPr lang="en-US" altLang="ja-JP" dirty="0">
              <a:latin typeface="Arial" charset="0"/>
              <a:cs typeface="Arial" charset="0"/>
            </a:endParaRPr>
          </a:p>
          <a:p>
            <a:pPr>
              <a:lnSpc>
                <a:spcPct val="90000"/>
              </a:lnSpc>
            </a:pPr>
            <a:r>
              <a:rPr lang="ja-JP" altLang="en-US" dirty="0">
                <a:latin typeface="Arial" charset="0"/>
                <a:ea typeface="ＭＳ ゴシック" charset="0"/>
                <a:cs typeface="ＭＳ ゴシック" charset="0"/>
              </a:rPr>
              <a:t>“</a:t>
            </a:r>
            <a:r>
              <a:rPr lang="en-US" altLang="ja-JP" dirty="0">
                <a:latin typeface="Arial" charset="0"/>
                <a:cs typeface="Arial" charset="0"/>
              </a:rPr>
              <a:t>The Three Sources of Human Values,</a:t>
            </a:r>
            <a:r>
              <a:rPr lang="ja-JP" altLang="en-US" dirty="0">
                <a:latin typeface="Arial" charset="0"/>
                <a:ea typeface="ＭＳ ゴシック" charset="0"/>
                <a:cs typeface="ＭＳ ゴシック" charset="0"/>
              </a:rPr>
              <a:t>”</a:t>
            </a:r>
            <a:r>
              <a:rPr lang="en-US" altLang="ja-JP" dirty="0">
                <a:latin typeface="Arial" charset="0"/>
                <a:cs typeface="Arial" charset="0"/>
              </a:rPr>
              <a:t> Epilogue to </a:t>
            </a:r>
            <a:r>
              <a:rPr lang="en-US" altLang="ja-JP" i="1" dirty="0">
                <a:latin typeface="Arial" charset="0"/>
                <a:cs typeface="Arial" charset="0"/>
              </a:rPr>
              <a:t>Law, Legislation and Liberty, </a:t>
            </a:r>
            <a:r>
              <a:rPr lang="en-US" altLang="ja-JP" i="1" dirty="0" err="1">
                <a:latin typeface="Arial" charset="0"/>
                <a:cs typeface="Arial" charset="0"/>
              </a:rPr>
              <a:t>Vol</a:t>
            </a:r>
            <a:r>
              <a:rPr lang="en-US" altLang="ja-JP" i="1" dirty="0">
                <a:latin typeface="Arial" charset="0"/>
                <a:cs typeface="Arial" charset="0"/>
              </a:rPr>
              <a:t> 3: The Political Order of a Free People</a:t>
            </a:r>
            <a:r>
              <a:rPr lang="en-US" altLang="ja-JP" dirty="0">
                <a:latin typeface="Arial" charset="0"/>
                <a:cs typeface="Arial" charset="0"/>
              </a:rPr>
              <a:t>, 1979.</a:t>
            </a:r>
          </a:p>
          <a:p>
            <a:pPr>
              <a:lnSpc>
                <a:spcPct val="90000"/>
              </a:lnSpc>
            </a:pPr>
            <a:r>
              <a:rPr lang="en-US" i="1" dirty="0">
                <a:latin typeface="Arial" charset="0"/>
                <a:cs typeface="Arial" charset="0"/>
              </a:rPr>
              <a:t>The Fatal Conceit: The Errors of Socialism</a:t>
            </a:r>
            <a:r>
              <a:rPr lang="en-US" dirty="0">
                <a:latin typeface="Arial" charset="0"/>
                <a:cs typeface="Arial" charset="0"/>
              </a:rPr>
              <a:t>, 1988, </a:t>
            </a:r>
            <a:r>
              <a:rPr lang="en-US" dirty="0" err="1">
                <a:latin typeface="Arial" charset="0"/>
                <a:cs typeface="Arial" charset="0"/>
              </a:rPr>
              <a:t>esp</a:t>
            </a:r>
            <a:r>
              <a:rPr lang="en-US" dirty="0">
                <a:latin typeface="Arial" charset="0"/>
                <a:cs typeface="Arial" charset="0"/>
              </a:rPr>
              <a:t> </a:t>
            </a:r>
            <a:r>
              <a:rPr lang="ja-JP" altLang="en-US" dirty="0">
                <a:latin typeface="Arial" charset="0"/>
                <a:ea typeface="ＭＳ ゴシック" charset="0"/>
                <a:cs typeface="ＭＳ ゴシック" charset="0"/>
              </a:rPr>
              <a:t>“</a:t>
            </a:r>
            <a:r>
              <a:rPr lang="en-US" altLang="ja-JP" dirty="0">
                <a:latin typeface="Arial" charset="0"/>
                <a:cs typeface="Arial" charset="0"/>
              </a:rPr>
              <a:t>Between Instinct and Reason</a:t>
            </a:r>
            <a:r>
              <a:rPr lang="ja-JP" altLang="en-US" dirty="0">
                <a:latin typeface="Arial" charset="0"/>
                <a:ea typeface="ＭＳ ゴシック" charset="0"/>
                <a:cs typeface="ＭＳ ゴシック" charset="0"/>
              </a:rPr>
              <a:t>”</a:t>
            </a:r>
            <a:endParaRPr lang="en-US" altLang="ja-JP" dirty="0">
              <a:latin typeface="Arial" charset="0"/>
              <a:cs typeface="Arial" charset="0"/>
            </a:endParaRPr>
          </a:p>
          <a:p>
            <a:pPr>
              <a:lnSpc>
                <a:spcPct val="90000"/>
              </a:lnSpc>
            </a:pPr>
            <a:r>
              <a:rPr lang="en-US" dirty="0">
                <a:latin typeface="Arial" charset="0"/>
                <a:cs typeface="Arial" charset="0"/>
              </a:rPr>
              <a:t>Essay on David Hume, in </a:t>
            </a:r>
            <a:r>
              <a:rPr lang="en-US" i="1" dirty="0">
                <a:latin typeface="Arial" charset="0"/>
                <a:cs typeface="Arial" charset="0"/>
              </a:rPr>
              <a:t>Studies</a:t>
            </a:r>
            <a:r>
              <a:rPr lang="en-US" dirty="0">
                <a:latin typeface="Arial" charset="0"/>
                <a:cs typeface="Arial" charset="0"/>
              </a:rPr>
              <a:t> volume, 1967.</a:t>
            </a: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70</a:t>
            </a:fld>
            <a:endParaRPr lang="en-US"/>
          </a:p>
        </p:txBody>
      </p:sp>
    </p:spTree>
    <p:extLst>
      <p:ext uri="{BB962C8B-B14F-4D97-AF65-F5344CB8AC3E}">
        <p14:creationId xmlns:p14="http://schemas.microsoft.com/office/powerpoint/2010/main" val="60306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600"/>
                                        <p:tgtEl>
                                          <p:spTgt spid="3">
                                            <p:txEl>
                                              <p:pRg st="1" end="1"/>
                                            </p:txEl>
                                          </p:spTgt>
                                        </p:tgtEl>
                                      </p:cBhvr>
                                    </p:animEffect>
                                  </p:childTnLst>
                                </p:cTn>
                              </p:par>
                            </p:childTnLst>
                          </p:cTn>
                        </p:par>
                        <p:par>
                          <p:cTn id="12" fill="hold">
                            <p:stCondLst>
                              <p:cond delay="11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600"/>
                                        <p:tgtEl>
                                          <p:spTgt spid="3">
                                            <p:txEl>
                                              <p:pRg st="2" end="2"/>
                                            </p:txEl>
                                          </p:spTgt>
                                        </p:tgtEl>
                                      </p:cBhvr>
                                    </p:animEffect>
                                  </p:childTnLst>
                                </p:cTn>
                              </p:par>
                            </p:childTnLst>
                          </p:cTn>
                        </p:par>
                        <p:par>
                          <p:cTn id="16" fill="hold">
                            <p:stCondLst>
                              <p:cond delay="17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600"/>
                                        <p:tgtEl>
                                          <p:spTgt spid="3">
                                            <p:txEl>
                                              <p:pRg st="3" end="3"/>
                                            </p:txEl>
                                          </p:spTgt>
                                        </p:tgtEl>
                                      </p:cBhvr>
                                    </p:animEffect>
                                  </p:childTnLst>
                                </p:cTn>
                              </p:par>
                            </p:childTnLst>
                          </p:cTn>
                        </p:par>
                        <p:par>
                          <p:cTn id="20" fill="hold">
                            <p:stCondLst>
                              <p:cond delay="2300"/>
                            </p:stCondLst>
                            <p:childTnLst>
                              <p:par>
                                <p:cTn id="21" presetID="9"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6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Left is reactionary</a:t>
            </a:r>
          </a:p>
        </p:txBody>
      </p:sp>
      <p:sp>
        <p:nvSpPr>
          <p:cNvPr id="4" name="Slide Number Placeholder 3"/>
          <p:cNvSpPr>
            <a:spLocks noGrp="1"/>
          </p:cNvSpPr>
          <p:nvPr>
            <p:ph type="sldNum" sz="quarter" idx="12"/>
          </p:nvPr>
        </p:nvSpPr>
        <p:spPr/>
        <p:txBody>
          <a:bodyPr/>
          <a:lstStyle/>
          <a:p>
            <a:fld id="{459A5F39-4CE7-434C-A5CB-50A363451602}" type="slidenum">
              <a:rPr lang="en-US" smtClean="0"/>
              <a:t>71</a:t>
            </a:fld>
            <a:endParaRPr lang="en-US"/>
          </a:p>
        </p:txBody>
      </p:sp>
      <p:sp>
        <p:nvSpPr>
          <p:cNvPr id="8" name="TextBox 7"/>
          <p:cNvSpPr txBox="1"/>
          <p:nvPr/>
        </p:nvSpPr>
        <p:spPr>
          <a:xfrm>
            <a:off x="169333" y="1707444"/>
            <a:ext cx="8633180" cy="584776"/>
          </a:xfrm>
          <a:prstGeom prst="rect">
            <a:avLst/>
          </a:prstGeom>
          <a:noFill/>
        </p:spPr>
        <p:txBody>
          <a:bodyPr wrap="square" rtlCol="0">
            <a:spAutoFit/>
          </a:bodyPr>
          <a:lstStyle/>
          <a:p>
            <a:r>
              <a:rPr lang="en-US" sz="3200" dirty="0">
                <a:solidFill>
                  <a:srgbClr val="FFFFFF"/>
                </a:solidFill>
                <a:latin typeface="Arial"/>
                <a:cs typeface="Arial"/>
              </a:rPr>
              <a:t>ancestral band</a:t>
            </a:r>
            <a:r>
              <a:rPr lang="en-US" sz="3200" dirty="0">
                <a:latin typeface="Arial"/>
                <a:cs typeface="Arial"/>
              </a:rPr>
              <a:t>	        </a:t>
            </a:r>
            <a:r>
              <a:rPr lang="en-US" sz="3200" dirty="0">
                <a:solidFill>
                  <a:srgbClr val="FFFFFF"/>
                </a:solidFill>
                <a:latin typeface="Arial"/>
                <a:cs typeface="Arial"/>
              </a:rPr>
              <a:t>Modern		Yearning</a:t>
            </a:r>
          </a:p>
        </p:txBody>
      </p:sp>
      <p:sp>
        <p:nvSpPr>
          <p:cNvPr id="9" name="TextBox 8"/>
          <p:cNvSpPr txBox="1"/>
          <p:nvPr/>
        </p:nvSpPr>
        <p:spPr>
          <a:xfrm>
            <a:off x="282221" y="2576690"/>
            <a:ext cx="2664179" cy="3046988"/>
          </a:xfrm>
          <a:prstGeom prst="rect">
            <a:avLst/>
          </a:prstGeom>
          <a:noFill/>
          <a:ln>
            <a:solidFill>
              <a:srgbClr val="FFFF00"/>
            </a:solidFill>
          </a:ln>
        </p:spPr>
        <p:txBody>
          <a:bodyPr wrap="square" rtlCol="0">
            <a:spAutoFit/>
          </a:bodyPr>
          <a:lstStyle/>
          <a:p>
            <a:pPr algn="ctr"/>
            <a:endParaRPr lang="en-US" sz="3200" b="1" dirty="0">
              <a:solidFill>
                <a:schemeClr val="bg1"/>
              </a:solidFill>
              <a:latin typeface="Arial"/>
              <a:cs typeface="Arial"/>
            </a:endParaRPr>
          </a:p>
          <a:p>
            <a:pPr algn="ctr"/>
            <a:endParaRPr lang="en-US" sz="3200" b="1" dirty="0">
              <a:solidFill>
                <a:schemeClr val="bg1"/>
              </a:solidFill>
              <a:latin typeface="Arial"/>
              <a:cs typeface="Arial"/>
            </a:endParaRPr>
          </a:p>
          <a:p>
            <a:pPr algn="ctr"/>
            <a:r>
              <a:rPr lang="en-US" sz="3200" b="1" dirty="0">
                <a:solidFill>
                  <a:schemeClr val="bg1"/>
                </a:solidFill>
                <a:latin typeface="Arial"/>
                <a:cs typeface="Arial"/>
              </a:rPr>
              <a:t>The people</a:t>
            </a:r>
          </a:p>
          <a:p>
            <a:pPr algn="ctr"/>
            <a:endParaRPr lang="en-US" sz="3200" dirty="0">
              <a:solidFill>
                <a:schemeClr val="accent3"/>
              </a:solidFill>
              <a:latin typeface="Arial"/>
              <a:cs typeface="Arial"/>
            </a:endParaRPr>
          </a:p>
          <a:p>
            <a:pPr algn="ctr"/>
            <a:r>
              <a:rPr lang="en-US" sz="3200" dirty="0">
                <a:solidFill>
                  <a:schemeClr val="accent3"/>
                </a:solidFill>
                <a:latin typeface="Arial"/>
                <a:cs typeface="Arial"/>
              </a:rPr>
              <a:t>(cohesion)</a:t>
            </a:r>
            <a:endParaRPr lang="en-US" sz="3200" dirty="0">
              <a:solidFill>
                <a:schemeClr val="bg1"/>
              </a:solidFill>
              <a:latin typeface="Arial"/>
              <a:cs typeface="Arial"/>
            </a:endParaRPr>
          </a:p>
          <a:p>
            <a:pPr algn="ctr"/>
            <a:endParaRPr lang="en-US" sz="3200" dirty="0">
              <a:solidFill>
                <a:schemeClr val="bg1"/>
              </a:solidFill>
              <a:latin typeface="Arial"/>
              <a:cs typeface="Arial"/>
            </a:endParaRPr>
          </a:p>
        </p:txBody>
      </p:sp>
      <p:sp>
        <p:nvSpPr>
          <p:cNvPr id="10" name="TextBox 9"/>
          <p:cNvSpPr txBox="1"/>
          <p:nvPr/>
        </p:nvSpPr>
        <p:spPr>
          <a:xfrm>
            <a:off x="3263900" y="2576690"/>
            <a:ext cx="2607735" cy="3031599"/>
          </a:xfrm>
          <a:prstGeom prst="rect">
            <a:avLst/>
          </a:prstGeom>
          <a:noFill/>
          <a:ln>
            <a:solidFill>
              <a:srgbClr val="FFFF00"/>
            </a:solidFill>
          </a:ln>
        </p:spPr>
        <p:txBody>
          <a:bodyPr wrap="square" rtlCol="0">
            <a:spAutoFit/>
          </a:bodyPr>
          <a:lstStyle/>
          <a:p>
            <a:pPr algn="ctr"/>
            <a:r>
              <a:rPr lang="en-US" sz="3100" dirty="0">
                <a:solidFill>
                  <a:schemeClr val="bg1"/>
                </a:solidFill>
                <a:latin typeface="Arial"/>
                <a:cs typeface="Arial"/>
              </a:rPr>
              <a:t>Governor (S)</a:t>
            </a:r>
          </a:p>
          <a:p>
            <a:pPr algn="ctr"/>
            <a:endParaRPr lang="en-US" sz="3200" dirty="0">
              <a:solidFill>
                <a:schemeClr val="bg1"/>
              </a:solidFill>
              <a:latin typeface="Arial"/>
              <a:cs typeface="Arial"/>
            </a:endParaRPr>
          </a:p>
          <a:p>
            <a:pPr algn="ctr"/>
            <a:r>
              <a:rPr lang="en-US" sz="3200" dirty="0">
                <a:solidFill>
                  <a:schemeClr val="bg1"/>
                </a:solidFill>
                <a:latin typeface="Arial"/>
                <a:cs typeface="Arial"/>
              </a:rPr>
              <a:t>citizen (</a:t>
            </a:r>
            <a:r>
              <a:rPr lang="en-US" sz="3200" dirty="0" err="1">
                <a:solidFill>
                  <a:schemeClr val="bg1"/>
                </a:solidFill>
                <a:latin typeface="Arial"/>
                <a:cs typeface="Arial"/>
              </a:rPr>
              <a:t>i</a:t>
            </a:r>
            <a:r>
              <a:rPr lang="en-US" sz="3200" dirty="0">
                <a:solidFill>
                  <a:schemeClr val="bg1"/>
                </a:solidFill>
                <a:latin typeface="Arial"/>
                <a:cs typeface="Arial"/>
              </a:rPr>
              <a:t>)</a:t>
            </a:r>
          </a:p>
          <a:p>
            <a:pPr algn="ctr"/>
            <a:endParaRPr lang="en-US" sz="3200" dirty="0">
              <a:solidFill>
                <a:schemeClr val="bg1"/>
              </a:solidFill>
              <a:latin typeface="Arial"/>
              <a:cs typeface="Arial"/>
            </a:endParaRPr>
          </a:p>
          <a:p>
            <a:pPr algn="ctr"/>
            <a:r>
              <a:rPr lang="en-US" sz="3200" dirty="0">
                <a:solidFill>
                  <a:srgbClr val="0000FF"/>
                </a:solidFill>
                <a:latin typeface="Arial"/>
                <a:cs typeface="Arial"/>
              </a:rPr>
              <a:t>(discohesion)</a:t>
            </a:r>
          </a:p>
          <a:p>
            <a:pPr algn="ctr"/>
            <a:endParaRPr lang="en-US" sz="3200" dirty="0">
              <a:solidFill>
                <a:schemeClr val="bg1"/>
              </a:solidFill>
              <a:latin typeface="Arial"/>
              <a:cs typeface="Arial"/>
            </a:endParaRPr>
          </a:p>
        </p:txBody>
      </p:sp>
      <p:sp>
        <p:nvSpPr>
          <p:cNvPr id="11" name="TextBox 10"/>
          <p:cNvSpPr txBox="1"/>
          <p:nvPr/>
        </p:nvSpPr>
        <p:spPr>
          <a:xfrm>
            <a:off x="6166556" y="2576690"/>
            <a:ext cx="2664179" cy="3046988"/>
          </a:xfrm>
          <a:prstGeom prst="rect">
            <a:avLst/>
          </a:prstGeom>
          <a:noFill/>
          <a:ln>
            <a:solidFill>
              <a:srgbClr val="FFFF00"/>
            </a:solidFill>
          </a:ln>
        </p:spPr>
        <p:txBody>
          <a:bodyPr wrap="square" rtlCol="0">
            <a:spAutoFit/>
          </a:bodyPr>
          <a:lstStyle/>
          <a:p>
            <a:pPr algn="ctr"/>
            <a:endParaRPr lang="en-US" sz="3200" b="1" dirty="0">
              <a:solidFill>
                <a:schemeClr val="bg1"/>
              </a:solidFill>
              <a:latin typeface="Arial"/>
              <a:cs typeface="Arial"/>
            </a:endParaRPr>
          </a:p>
          <a:p>
            <a:pPr algn="ctr"/>
            <a:endParaRPr lang="en-US" sz="3200" dirty="0">
              <a:solidFill>
                <a:schemeClr val="bg1"/>
              </a:solidFill>
              <a:latin typeface="Arial"/>
              <a:cs typeface="Arial"/>
            </a:endParaRPr>
          </a:p>
          <a:p>
            <a:pPr algn="ctr"/>
            <a:r>
              <a:rPr lang="en-US" sz="3200" b="1" dirty="0">
                <a:solidFill>
                  <a:schemeClr val="bg1"/>
                </a:solidFill>
                <a:latin typeface="Arial"/>
                <a:cs typeface="Arial"/>
              </a:rPr>
              <a:t>The people</a:t>
            </a:r>
            <a:endParaRPr lang="en-US" sz="3200" dirty="0">
              <a:solidFill>
                <a:schemeClr val="bg1"/>
              </a:solidFill>
              <a:latin typeface="Arial"/>
              <a:cs typeface="Arial"/>
            </a:endParaRPr>
          </a:p>
          <a:p>
            <a:pPr algn="ctr"/>
            <a:endParaRPr lang="en-US" sz="3200" dirty="0">
              <a:solidFill>
                <a:srgbClr val="F83500"/>
              </a:solidFill>
              <a:latin typeface="Arial"/>
              <a:cs typeface="Arial"/>
            </a:endParaRPr>
          </a:p>
          <a:p>
            <a:pPr algn="ctr"/>
            <a:r>
              <a:rPr lang="en-US" sz="3200" dirty="0">
                <a:solidFill>
                  <a:srgbClr val="F83500"/>
                </a:solidFill>
                <a:latin typeface="Arial"/>
                <a:cs typeface="Arial"/>
              </a:rPr>
              <a:t>(cohesion)</a:t>
            </a:r>
            <a:endParaRPr lang="en-US" sz="3200" dirty="0">
              <a:solidFill>
                <a:schemeClr val="bg1"/>
              </a:solidFill>
              <a:latin typeface="Arial"/>
              <a:cs typeface="Arial"/>
            </a:endParaRPr>
          </a:p>
          <a:p>
            <a:pPr algn="ctr"/>
            <a:endParaRPr lang="en-US" sz="3200" dirty="0">
              <a:solidFill>
                <a:schemeClr val="bg1"/>
              </a:solidFill>
              <a:latin typeface="Arial"/>
              <a:cs typeface="Arial"/>
            </a:endParaRPr>
          </a:p>
        </p:txBody>
      </p:sp>
      <p:sp>
        <p:nvSpPr>
          <p:cNvPr id="3" name="TextBox 2"/>
          <p:cNvSpPr txBox="1"/>
          <p:nvPr/>
        </p:nvSpPr>
        <p:spPr>
          <a:xfrm>
            <a:off x="1566326" y="5808134"/>
            <a:ext cx="5997222" cy="954107"/>
          </a:xfrm>
          <a:prstGeom prst="rect">
            <a:avLst/>
          </a:prstGeom>
          <a:noFill/>
        </p:spPr>
        <p:txBody>
          <a:bodyPr wrap="square" rtlCol="0">
            <a:spAutoFit/>
          </a:bodyPr>
          <a:lstStyle/>
          <a:p>
            <a:r>
              <a:rPr lang="en-US" sz="2800" dirty="0">
                <a:solidFill>
                  <a:schemeClr val="bg1"/>
                </a:solidFill>
                <a:latin typeface="Arial"/>
                <a:cs typeface="Arial"/>
              </a:rPr>
              <a:t>Left yearns for thicker collectivism of higher things: Cohesionism</a:t>
            </a:r>
          </a:p>
        </p:txBody>
      </p:sp>
    </p:spTree>
    <p:extLst>
      <p:ext uri="{BB962C8B-B14F-4D97-AF65-F5344CB8AC3E}">
        <p14:creationId xmlns:p14="http://schemas.microsoft.com/office/powerpoint/2010/main" val="90970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ym typeface="Wingdings"/>
              </a:rPr>
              <a:t>L</a:t>
            </a:r>
            <a:r>
              <a:rPr lang="en-US" dirty="0"/>
              <a:t>iberalism 1.0       Leftism </a:t>
            </a:r>
          </a:p>
        </p:txBody>
      </p:sp>
      <p:sp>
        <p:nvSpPr>
          <p:cNvPr id="3" name="Content Placeholder 2"/>
          <p:cNvSpPr>
            <a:spLocks noGrp="1"/>
          </p:cNvSpPr>
          <p:nvPr>
            <p:ph idx="1"/>
          </p:nvPr>
        </p:nvSpPr>
        <p:spPr>
          <a:xfrm>
            <a:off x="525287" y="1760404"/>
            <a:ext cx="7997825" cy="4650629"/>
          </a:xfrm>
        </p:spPr>
        <p:txBody>
          <a:bodyPr>
            <a:noAutofit/>
          </a:bodyPr>
          <a:lstStyle/>
          <a:p>
            <a:pPr marL="457200" indent="-457200">
              <a:buFont typeface="+mj-lt"/>
              <a:buAutoNum type="arabicPeriod"/>
            </a:pPr>
            <a:r>
              <a:rPr lang="en-US" sz="2000" dirty="0"/>
              <a:t>Presumption of liberty </a:t>
            </a:r>
            <a:r>
              <a:rPr lang="en-US" sz="2000" dirty="0">
                <a:sym typeface="Wingdings"/>
              </a:rPr>
              <a:t>  “regulation,” “nudge”</a:t>
            </a:r>
            <a:endParaRPr lang="en-US" sz="2000" dirty="0"/>
          </a:p>
          <a:p>
            <a:pPr marL="457200" indent="-457200">
              <a:buFont typeface="+mj-lt"/>
              <a:buAutoNum type="arabicPeriod"/>
            </a:pPr>
            <a:r>
              <a:rPr lang="en-US" sz="2000" dirty="0"/>
              <a:t>Opposition to governmentalization </a:t>
            </a:r>
            <a:r>
              <a:rPr lang="en-US" sz="2000" dirty="0">
                <a:sym typeface="Wingdings"/>
              </a:rPr>
              <a:t>  Relish for governmentalization</a:t>
            </a:r>
          </a:p>
          <a:p>
            <a:pPr marL="457200" indent="-457200">
              <a:buFont typeface="+mj-lt"/>
              <a:buAutoNum type="arabicPeriod"/>
            </a:pPr>
            <a:r>
              <a:rPr lang="en-US" sz="2000" dirty="0">
                <a:sym typeface="Wingdings"/>
              </a:rPr>
              <a:t>Small government </a:t>
            </a:r>
            <a:r>
              <a:rPr lang="en-US" sz="2000" dirty="0"/>
              <a:t> </a:t>
            </a:r>
            <a:r>
              <a:rPr lang="en-US" sz="2000" dirty="0">
                <a:sym typeface="Wingdings"/>
              </a:rPr>
              <a:t>  big government</a:t>
            </a:r>
          </a:p>
          <a:p>
            <a:pPr marL="457200" indent="-457200">
              <a:buFont typeface="+mj-lt"/>
              <a:buAutoNum type="arabicPeriod"/>
            </a:pPr>
            <a:r>
              <a:rPr lang="en-US" sz="2000" dirty="0">
                <a:sym typeface="Wingdings"/>
              </a:rPr>
              <a:t>Simple rules </a:t>
            </a:r>
            <a:r>
              <a:rPr lang="en-US" sz="2000" dirty="0"/>
              <a:t> </a:t>
            </a:r>
            <a:r>
              <a:rPr lang="en-US" sz="2000" dirty="0">
                <a:sym typeface="Wingdings"/>
              </a:rPr>
              <a:t>  complicated, voluminous rules, bureaucracy</a:t>
            </a:r>
            <a:endParaRPr lang="en-US" sz="2000" dirty="0"/>
          </a:p>
          <a:p>
            <a:pPr marL="457200" indent="-457200">
              <a:buFont typeface="+mj-lt"/>
              <a:buAutoNum type="arabicPeriod"/>
            </a:pPr>
            <a:r>
              <a:rPr lang="en-US" sz="2000" dirty="0"/>
              <a:t>Keep government out of higher things </a:t>
            </a:r>
            <a:r>
              <a:rPr lang="en-US" sz="2000" dirty="0">
                <a:sym typeface="Wingdings"/>
              </a:rPr>
              <a:t>  Have government tend and lead higher things</a:t>
            </a:r>
            <a:endParaRPr lang="en-US" sz="2000" dirty="0"/>
          </a:p>
          <a:p>
            <a:pPr marL="457200" indent="-457200">
              <a:buFont typeface="+mj-lt"/>
              <a:buAutoNum type="arabicPeriod"/>
            </a:pPr>
            <a:r>
              <a:rPr lang="en-US" sz="2000" dirty="0"/>
              <a:t>Don’t police inner thoughts </a:t>
            </a:r>
            <a:r>
              <a:rPr lang="en-US" sz="2000" dirty="0">
                <a:sym typeface="Wingdings"/>
              </a:rPr>
              <a:t>  punish “bad” thoughts, speech</a:t>
            </a:r>
          </a:p>
          <a:p>
            <a:pPr marL="457200" indent="-457200">
              <a:buFont typeface="+mj-lt"/>
              <a:buAutoNum type="arabicPeriod"/>
            </a:pPr>
            <a:r>
              <a:rPr lang="en-US" sz="2000" dirty="0">
                <a:sym typeface="Wingdings"/>
              </a:rPr>
              <a:t>Subdivide ownership </a:t>
            </a:r>
            <a:r>
              <a:rPr lang="en-US" sz="2000" dirty="0"/>
              <a:t> </a:t>
            </a:r>
            <a:r>
              <a:rPr lang="en-US" sz="2000" dirty="0">
                <a:sym typeface="Wingdings"/>
              </a:rPr>
              <a:t>  People’s </a:t>
            </a:r>
            <a:r>
              <a:rPr lang="en-US" sz="2000" dirty="0" err="1">
                <a:sym typeface="Wingdings"/>
              </a:rPr>
              <a:t>overlordism</a:t>
            </a:r>
            <a:r>
              <a:rPr lang="en-US" sz="2000" dirty="0">
                <a:sym typeface="Wingdings"/>
              </a:rPr>
              <a:t> (feudalism)</a:t>
            </a:r>
          </a:p>
          <a:p>
            <a:pPr marL="457200" indent="-457200">
              <a:buFont typeface="+mj-lt"/>
              <a:buAutoNum type="arabicPeriod"/>
            </a:pPr>
            <a:r>
              <a:rPr lang="en-US" sz="2000" dirty="0">
                <a:sym typeface="Wingdings"/>
              </a:rPr>
              <a:t>Government is coercive </a:t>
            </a:r>
            <a:r>
              <a:rPr lang="en-US" sz="2000" dirty="0"/>
              <a:t> </a:t>
            </a:r>
            <a:r>
              <a:rPr lang="en-US" sz="2000" dirty="0">
                <a:sym typeface="Wingdings"/>
              </a:rPr>
              <a:t>  government is voluntary</a:t>
            </a:r>
          </a:p>
          <a:p>
            <a:pPr marL="457200" indent="-457200">
              <a:buFont typeface="+mj-lt"/>
              <a:buAutoNum type="arabicPeriod"/>
            </a:pPr>
            <a:endParaRPr lang="en-US" sz="2000" dirty="0">
              <a:sym typeface="Wingdings"/>
            </a:endParaRPr>
          </a:p>
          <a:p>
            <a:pPr marL="457200" indent="-457200">
              <a:buFont typeface="+mj-lt"/>
              <a:buAutoNum type="arabicPeriod"/>
            </a:pPr>
            <a:endParaRPr lang="en-US" sz="2000" dirty="0"/>
          </a:p>
        </p:txBody>
      </p:sp>
      <p:sp>
        <p:nvSpPr>
          <p:cNvPr id="4" name="Slide Number Placeholder 3"/>
          <p:cNvSpPr>
            <a:spLocks noGrp="1"/>
          </p:cNvSpPr>
          <p:nvPr>
            <p:ph type="sldNum" sz="quarter" idx="12"/>
          </p:nvPr>
        </p:nvSpPr>
        <p:spPr/>
        <p:txBody>
          <a:bodyPr/>
          <a:lstStyle/>
          <a:p>
            <a:fld id="{459A5F39-4CE7-434C-A5CB-50A363451602}" type="slidenum">
              <a:rPr lang="en-US" smtClean="0"/>
              <a:t>72</a:t>
            </a:fld>
            <a:endParaRPr lang="en-US"/>
          </a:p>
        </p:txBody>
      </p:sp>
      <p:sp>
        <p:nvSpPr>
          <p:cNvPr id="7" name="TextBox 6"/>
          <p:cNvSpPr txBox="1"/>
          <p:nvPr/>
        </p:nvSpPr>
        <p:spPr>
          <a:xfrm>
            <a:off x="4927600" y="536664"/>
            <a:ext cx="1089060" cy="646331"/>
          </a:xfrm>
          <a:prstGeom prst="rect">
            <a:avLst/>
          </a:prstGeom>
          <a:noFill/>
        </p:spPr>
        <p:txBody>
          <a:bodyPr wrap="none" rtlCol="0">
            <a:spAutoFit/>
          </a:bodyPr>
          <a:lstStyle/>
          <a:p>
            <a:r>
              <a:rPr lang="en-US" sz="3600" dirty="0">
                <a:latin typeface="Arial"/>
                <a:cs typeface="Arial"/>
                <a:sym typeface="Wingdings"/>
              </a:rPr>
              <a:t></a:t>
            </a:r>
            <a:endParaRPr lang="en-US" sz="3600" dirty="0">
              <a:latin typeface="Arial"/>
              <a:cs typeface="Arial"/>
            </a:endParaRPr>
          </a:p>
        </p:txBody>
      </p:sp>
    </p:spTree>
    <p:extLst>
      <p:ext uri="{BB962C8B-B14F-4D97-AF65-F5344CB8AC3E}">
        <p14:creationId xmlns:p14="http://schemas.microsoft.com/office/powerpoint/2010/main" val="180412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5"/>
          <p:cNvSpPr>
            <a:spLocks noGrp="1" noChangeArrowheads="1"/>
          </p:cNvSpPr>
          <p:nvPr>
            <p:ph type="title"/>
          </p:nvPr>
        </p:nvSpPr>
        <p:spPr>
          <a:xfrm>
            <a:off x="431799" y="567969"/>
            <a:ext cx="8534400" cy="758825"/>
          </a:xfrm>
        </p:spPr>
        <p:txBody>
          <a:bodyPr/>
          <a:lstStyle/>
          <a:p>
            <a:pPr algn="l" eaLnBrk="1" hangingPunct="1"/>
            <a:r>
              <a:rPr lang="en-US" sz="3600" dirty="0">
                <a:cs typeface="Arial"/>
              </a:rPr>
              <a:t>		Political sensibilities</a:t>
            </a:r>
            <a:br>
              <a:rPr lang="en-US" sz="3600" dirty="0">
                <a:cs typeface="Arial"/>
              </a:rPr>
            </a:br>
            <a:r>
              <a:rPr lang="en-US" sz="3600" dirty="0">
                <a:cs typeface="Arial"/>
              </a:rPr>
              <a:t>Hume-Smith		  Leftism</a:t>
            </a:r>
          </a:p>
        </p:txBody>
      </p:sp>
      <p:sp>
        <p:nvSpPr>
          <p:cNvPr id="51202" name="Content Placeholder 1"/>
          <p:cNvSpPr>
            <a:spLocks noGrp="1"/>
          </p:cNvSpPr>
          <p:nvPr>
            <p:ph sz="half" idx="1"/>
          </p:nvPr>
        </p:nvSpPr>
        <p:spPr>
          <a:xfrm>
            <a:off x="4377270" y="1704619"/>
            <a:ext cx="4964288" cy="4876800"/>
          </a:xfrm>
        </p:spPr>
        <p:txBody>
          <a:bodyPr rtlCol="0">
            <a:normAutofit/>
          </a:bodyPr>
          <a:lstStyle/>
          <a:p>
            <a:pPr eaLnBrk="1" fontAlgn="auto" hangingPunct="1">
              <a:spcAft>
                <a:spcPts val="0"/>
              </a:spcAft>
              <a:buFont typeface="Wingdings" pitchFamily="2" charset="2"/>
              <a:buChar char="n"/>
              <a:defRPr/>
            </a:pPr>
            <a:r>
              <a:rPr lang="en-US" sz="2400" dirty="0">
                <a:cs typeface="Arial"/>
              </a:rPr>
              <a:t>a</a:t>
            </a:r>
            <a:r>
              <a:rPr lang="en-US" sz="2400" dirty="0">
                <a:latin typeface="Arial"/>
                <a:ea typeface="+mn-ea"/>
                <a:cs typeface="Arial"/>
              </a:rPr>
              <a:t> determinate, immanent whole</a:t>
            </a:r>
          </a:p>
          <a:p>
            <a:pPr eaLnBrk="1" fontAlgn="auto" hangingPunct="1">
              <a:spcAft>
                <a:spcPts val="0"/>
              </a:spcAft>
              <a:buFont typeface="Wingdings" pitchFamily="2" charset="2"/>
              <a:buChar char="n"/>
              <a:defRPr/>
            </a:pPr>
            <a:r>
              <a:rPr lang="en-US" sz="2400" dirty="0">
                <a:cs typeface="Arial"/>
              </a:rPr>
              <a:t>a</a:t>
            </a:r>
            <a:r>
              <a:rPr lang="en-US" sz="2400" dirty="0">
                <a:latin typeface="Arial"/>
                <a:ea typeface="+mn-ea"/>
                <a:cs typeface="Arial"/>
              </a:rPr>
              <a:t> final validator</a:t>
            </a:r>
          </a:p>
          <a:p>
            <a:pPr>
              <a:buFont typeface="Wingdings" pitchFamily="2" charset="2"/>
              <a:buChar char="n"/>
              <a:defRPr/>
            </a:pPr>
            <a:r>
              <a:rPr lang="en-US" sz="2400" dirty="0">
                <a:cs typeface="Arial"/>
              </a:rPr>
              <a:t>common knowledge</a:t>
            </a:r>
          </a:p>
          <a:p>
            <a:pPr eaLnBrk="1" fontAlgn="auto" hangingPunct="1">
              <a:spcAft>
                <a:spcPts val="0"/>
              </a:spcAft>
              <a:buFont typeface="Wingdings" pitchFamily="2" charset="2"/>
              <a:buChar char="n"/>
              <a:defRPr/>
            </a:pPr>
            <a:r>
              <a:rPr lang="en-US" sz="2400" dirty="0">
                <a:cs typeface="Arial"/>
              </a:rPr>
              <a:t>t</a:t>
            </a:r>
            <a:r>
              <a:rPr lang="en-US" sz="2400" dirty="0">
                <a:latin typeface="Arial"/>
                <a:ea typeface="+mn-ea"/>
                <a:cs typeface="Arial"/>
              </a:rPr>
              <a:t>he people’s romance</a:t>
            </a:r>
          </a:p>
          <a:p>
            <a:pPr eaLnBrk="1" fontAlgn="auto" hangingPunct="1">
              <a:spcAft>
                <a:spcPts val="0"/>
              </a:spcAft>
              <a:buFont typeface="Wingdings" pitchFamily="2" charset="2"/>
              <a:buChar char="n"/>
              <a:defRPr/>
            </a:pPr>
            <a:r>
              <a:rPr lang="en-US" sz="2400" dirty="0">
                <a:cs typeface="Arial"/>
              </a:rPr>
              <a:t>s</a:t>
            </a:r>
            <a:r>
              <a:rPr lang="en-US" sz="2400" dirty="0">
                <a:latin typeface="Arial"/>
                <a:ea typeface="+mn-ea"/>
                <a:cs typeface="Arial"/>
              </a:rPr>
              <a:t>ociety as an organization</a:t>
            </a:r>
          </a:p>
          <a:p>
            <a:pPr eaLnBrk="1" fontAlgn="auto" hangingPunct="1">
              <a:spcAft>
                <a:spcPts val="0"/>
              </a:spcAft>
              <a:buFont typeface="Wingdings" pitchFamily="2" charset="2"/>
              <a:buChar char="n"/>
              <a:defRPr/>
            </a:pPr>
            <a:r>
              <a:rPr lang="en-US" sz="2400" dirty="0">
                <a:cs typeface="Arial"/>
              </a:rPr>
              <a:t>a</a:t>
            </a:r>
            <a:r>
              <a:rPr lang="en-US" sz="2400" dirty="0">
                <a:latin typeface="Arial"/>
                <a:ea typeface="+mn-ea"/>
                <a:cs typeface="Arial"/>
              </a:rPr>
              <a:t> vast cooperation</a:t>
            </a:r>
          </a:p>
          <a:p>
            <a:pPr eaLnBrk="1" fontAlgn="auto" hangingPunct="1">
              <a:spcAft>
                <a:spcPts val="0"/>
              </a:spcAft>
              <a:buFont typeface="Wingdings" pitchFamily="2" charset="2"/>
              <a:buChar char="n"/>
              <a:defRPr/>
            </a:pPr>
            <a:r>
              <a:rPr lang="en-US" sz="2400" dirty="0">
                <a:latin typeface="Arial"/>
                <a:ea typeface="+mn-ea"/>
                <a:cs typeface="Arial"/>
              </a:rPr>
              <a:t>“</a:t>
            </a:r>
            <a:r>
              <a:rPr lang="en-US" sz="2400" dirty="0">
                <a:cs typeface="Arial"/>
              </a:rPr>
              <a:t>s</a:t>
            </a:r>
            <a:r>
              <a:rPr lang="en-US" sz="2400" dirty="0">
                <a:latin typeface="Arial"/>
                <a:ea typeface="+mn-ea"/>
                <a:cs typeface="Arial"/>
              </a:rPr>
              <a:t>ocial justice”</a:t>
            </a:r>
            <a:endParaRPr lang="en-US" sz="2000" dirty="0">
              <a:latin typeface="Arial"/>
              <a:ea typeface="+mn-ea"/>
              <a:cs typeface="Arial"/>
            </a:endParaRPr>
          </a:p>
        </p:txBody>
      </p:sp>
      <p:sp>
        <p:nvSpPr>
          <p:cNvPr id="51203" name="Content Placeholder 2"/>
          <p:cNvSpPr>
            <a:spLocks noGrp="1"/>
          </p:cNvSpPr>
          <p:nvPr>
            <p:ph sz="half" idx="2"/>
          </p:nvPr>
        </p:nvSpPr>
        <p:spPr>
          <a:xfrm>
            <a:off x="184150" y="1718730"/>
            <a:ext cx="4486627" cy="5334000"/>
          </a:xfrm>
        </p:spPr>
        <p:txBody>
          <a:bodyPr rtlCol="0">
            <a:normAutofit/>
          </a:bodyPr>
          <a:lstStyle/>
          <a:p>
            <a:pPr eaLnBrk="1" fontAlgn="auto" hangingPunct="1">
              <a:spcAft>
                <a:spcPts val="0"/>
              </a:spcAft>
              <a:buFont typeface="Wingdings" pitchFamily="2" charset="2"/>
              <a:buChar char="n"/>
              <a:defRPr/>
            </a:pPr>
            <a:r>
              <a:rPr lang="en-US" sz="2400" dirty="0">
                <a:solidFill>
                  <a:srgbClr val="FFFFFF"/>
                </a:solidFill>
                <a:latin typeface="Arial"/>
                <a:ea typeface="+mn-ea"/>
                <a:cs typeface="Arial"/>
              </a:rPr>
              <a:t>an indeterminate whole</a:t>
            </a:r>
          </a:p>
          <a:p>
            <a:pPr eaLnBrk="1" fontAlgn="auto" hangingPunct="1">
              <a:spcAft>
                <a:spcPts val="0"/>
              </a:spcAft>
              <a:buFont typeface="Wingdings" pitchFamily="2" charset="2"/>
              <a:buChar char="n"/>
              <a:defRPr/>
            </a:pPr>
            <a:r>
              <a:rPr lang="en-US" sz="2400" dirty="0">
                <a:solidFill>
                  <a:srgbClr val="FFFFFF"/>
                </a:solidFill>
                <a:latin typeface="Arial"/>
                <a:ea typeface="+mn-ea"/>
                <a:cs typeface="Arial"/>
              </a:rPr>
              <a:t>no final validator</a:t>
            </a:r>
          </a:p>
          <a:p>
            <a:pPr>
              <a:buFont typeface="Wingdings" pitchFamily="2" charset="2"/>
              <a:buChar char="n"/>
              <a:defRPr/>
            </a:pPr>
            <a:r>
              <a:rPr lang="en-US" sz="2400" dirty="0">
                <a:solidFill>
                  <a:srgbClr val="FFFFFF"/>
                </a:solidFill>
                <a:cs typeface="Arial"/>
              </a:rPr>
              <a:t>disjointed knowledge</a:t>
            </a:r>
          </a:p>
          <a:p>
            <a:pPr eaLnBrk="1" fontAlgn="auto" hangingPunct="1">
              <a:spcAft>
                <a:spcPts val="0"/>
              </a:spcAft>
              <a:buFont typeface="Wingdings" pitchFamily="2" charset="2"/>
              <a:buChar char="n"/>
              <a:defRPr/>
            </a:pPr>
            <a:r>
              <a:rPr lang="en-US" sz="2400" dirty="0">
                <a:solidFill>
                  <a:srgbClr val="FFFFFF"/>
                </a:solidFill>
                <a:latin typeface="Arial"/>
                <a:ea typeface="+mn-ea"/>
                <a:cs typeface="Arial"/>
              </a:rPr>
              <a:t>open-society sympathies</a:t>
            </a:r>
          </a:p>
          <a:p>
            <a:pPr eaLnBrk="1" fontAlgn="auto" hangingPunct="1">
              <a:spcAft>
                <a:spcPts val="0"/>
              </a:spcAft>
              <a:buFont typeface="Wingdings" pitchFamily="2" charset="2"/>
              <a:buChar char="n"/>
              <a:defRPr/>
            </a:pPr>
            <a:r>
              <a:rPr lang="en-US" sz="2400" dirty="0">
                <a:solidFill>
                  <a:srgbClr val="FFFFFF"/>
                </a:solidFill>
                <a:latin typeface="Arial"/>
                <a:ea typeface="+mn-ea"/>
                <a:cs typeface="Arial"/>
              </a:rPr>
              <a:t>society as </a:t>
            </a:r>
            <a:r>
              <a:rPr lang="en-US" sz="2400" dirty="0" err="1">
                <a:solidFill>
                  <a:srgbClr val="FFFFFF"/>
                </a:solidFill>
                <a:latin typeface="Arial"/>
                <a:ea typeface="+mn-ea"/>
                <a:cs typeface="Arial"/>
              </a:rPr>
              <a:t>spon</a:t>
            </a:r>
            <a:r>
              <a:rPr lang="en-US" sz="2400" dirty="0">
                <a:solidFill>
                  <a:srgbClr val="FFFFFF"/>
                </a:solidFill>
                <a:latin typeface="Arial"/>
                <a:ea typeface="+mn-ea"/>
                <a:cs typeface="Arial"/>
              </a:rPr>
              <a:t>. order</a:t>
            </a:r>
          </a:p>
          <a:p>
            <a:pPr eaLnBrk="1" fontAlgn="auto" hangingPunct="1">
              <a:spcAft>
                <a:spcPts val="0"/>
              </a:spcAft>
              <a:buFont typeface="Wingdings" pitchFamily="2" charset="2"/>
              <a:buChar char="n"/>
              <a:defRPr/>
            </a:pPr>
            <a:r>
              <a:rPr lang="en-US" sz="2400" dirty="0">
                <a:solidFill>
                  <a:srgbClr val="FFFFFF"/>
                </a:solidFill>
                <a:latin typeface="Arial"/>
                <a:ea typeface="+mn-ea"/>
                <a:cs typeface="Arial"/>
              </a:rPr>
              <a:t>no literal vast cooperation</a:t>
            </a:r>
          </a:p>
          <a:p>
            <a:pPr eaLnBrk="1" fontAlgn="auto" hangingPunct="1">
              <a:spcAft>
                <a:spcPts val="0"/>
              </a:spcAft>
              <a:buFont typeface="Wingdings" pitchFamily="2" charset="2"/>
              <a:buChar char="n"/>
              <a:defRPr/>
            </a:pPr>
            <a:r>
              <a:rPr lang="en-US" sz="2400" dirty="0">
                <a:solidFill>
                  <a:srgbClr val="FFFFFF"/>
                </a:solidFill>
                <a:latin typeface="Arial"/>
                <a:ea typeface="+mn-ea"/>
                <a:cs typeface="Arial"/>
              </a:rPr>
              <a:t>emphasis on commutative justice</a:t>
            </a:r>
          </a:p>
        </p:txBody>
      </p:sp>
      <p:sp>
        <p:nvSpPr>
          <p:cNvPr id="66564" name="Rectangle 9"/>
          <p:cNvSpPr>
            <a:spLocks noChangeArrowheads="1"/>
          </p:cNvSpPr>
          <p:nvPr/>
        </p:nvSpPr>
        <p:spPr bwMode="auto">
          <a:xfrm>
            <a:off x="0" y="0"/>
            <a:ext cx="184150" cy="53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tabLst>
                <a:tab pos="0" algn="l"/>
                <a:tab pos="228600" algn="l"/>
                <a:tab pos="4572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Lst>
            </a:pPr>
            <a:endParaRPr lang="en-US" sz="1100"/>
          </a:p>
          <a:p>
            <a:pPr eaLnBrk="0" hangingPunct="0">
              <a:tabLst>
                <a:tab pos="0" algn="l"/>
                <a:tab pos="228600" algn="l"/>
                <a:tab pos="4572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Lst>
            </a:pPr>
            <a:endParaRPr lang="en-US"/>
          </a:p>
        </p:txBody>
      </p:sp>
      <p:sp>
        <p:nvSpPr>
          <p:cNvPr id="66567"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79C8DB-9052-5C48-8168-56D9D301EB50}" type="slidenum">
              <a:rPr lang="en-US" sz="1600">
                <a:solidFill>
                  <a:srgbClr val="FFFFFF"/>
                </a:solidFill>
              </a:rPr>
              <a:pPr eaLnBrk="1" hangingPunct="1"/>
              <a:t>73</a:t>
            </a:fld>
            <a:endParaRPr lang="en-US" sz="1600">
              <a:solidFill>
                <a:srgbClr val="FFFFFF"/>
              </a:solidFill>
            </a:endParaRPr>
          </a:p>
        </p:txBody>
      </p:sp>
    </p:spTree>
    <p:extLst>
      <p:ext uri="{BB962C8B-B14F-4D97-AF65-F5344CB8AC3E}">
        <p14:creationId xmlns:p14="http://schemas.microsoft.com/office/powerpoint/2010/main" val="175288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Madison, Federalist #10</a:t>
            </a:r>
          </a:p>
        </p:txBody>
      </p:sp>
      <p:sp>
        <p:nvSpPr>
          <p:cNvPr id="3" name="Content Placeholder 2"/>
          <p:cNvSpPr>
            <a:spLocks noGrp="1"/>
          </p:cNvSpPr>
          <p:nvPr>
            <p:ph idx="1"/>
          </p:nvPr>
        </p:nvSpPr>
        <p:spPr/>
        <p:txBody>
          <a:bodyPr>
            <a:normAutofit/>
          </a:bodyPr>
          <a:lstStyle/>
          <a:p>
            <a:r>
              <a:rPr lang="en-US" sz="3200" dirty="0"/>
              <a:t>“By a faction, I understand a number of citizens, whether amounting to </a:t>
            </a:r>
            <a:r>
              <a:rPr lang="en-US" sz="3200" dirty="0">
                <a:solidFill>
                  <a:srgbClr val="FF6600"/>
                </a:solidFill>
              </a:rPr>
              <a:t>a majority </a:t>
            </a:r>
            <a:r>
              <a:rPr lang="en-US" sz="3200" dirty="0"/>
              <a:t>or a minority of the whole, who are united and actuated by some common impulse of passion, or of interest, </a:t>
            </a:r>
            <a:r>
              <a:rPr lang="en-US" sz="3200" dirty="0" err="1">
                <a:solidFill>
                  <a:srgbClr val="FF6600"/>
                </a:solidFill>
              </a:rPr>
              <a:t>adversed</a:t>
            </a:r>
            <a:r>
              <a:rPr lang="en-US" sz="3200" dirty="0">
                <a:solidFill>
                  <a:srgbClr val="FF6600"/>
                </a:solidFill>
              </a:rPr>
              <a:t> to </a:t>
            </a:r>
            <a:r>
              <a:rPr lang="en-US" sz="3200" dirty="0"/>
              <a:t>the rights of other citizens, or to </a:t>
            </a:r>
            <a:r>
              <a:rPr lang="en-US" sz="3200" dirty="0">
                <a:solidFill>
                  <a:srgbClr val="FF6600"/>
                </a:solidFill>
              </a:rPr>
              <a:t>the permanent and aggregate interests of the community</a:t>
            </a:r>
            <a:r>
              <a:rPr lang="en-US" sz="3200" dirty="0"/>
              <a:t>.”</a:t>
            </a:r>
          </a:p>
        </p:txBody>
      </p:sp>
      <p:sp>
        <p:nvSpPr>
          <p:cNvPr id="4" name="Slide Number Placeholder 3"/>
          <p:cNvSpPr>
            <a:spLocks noGrp="1"/>
          </p:cNvSpPr>
          <p:nvPr>
            <p:ph type="sldNum" sz="quarter" idx="12"/>
          </p:nvPr>
        </p:nvSpPr>
        <p:spPr/>
        <p:txBody>
          <a:bodyPr/>
          <a:lstStyle/>
          <a:p>
            <a:fld id="{459A5F39-4CE7-434C-A5CB-50A363451602}" type="slidenum">
              <a:rPr lang="en-US" smtClean="0"/>
              <a:t>74</a:t>
            </a:fld>
            <a:endParaRPr lang="en-US"/>
          </a:p>
        </p:txBody>
      </p:sp>
    </p:spTree>
    <p:extLst>
      <p:ext uri="{BB962C8B-B14F-4D97-AF65-F5344CB8AC3E}">
        <p14:creationId xmlns:p14="http://schemas.microsoft.com/office/powerpoint/2010/main" val="23152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Liberalism and the world</a:t>
            </a:r>
          </a:p>
        </p:txBody>
      </p:sp>
      <p:sp>
        <p:nvSpPr>
          <p:cNvPr id="4" name="Slide Number Placeholder 3"/>
          <p:cNvSpPr>
            <a:spLocks noGrp="1"/>
          </p:cNvSpPr>
          <p:nvPr>
            <p:ph type="sldNum" sz="quarter" idx="12"/>
          </p:nvPr>
        </p:nvSpPr>
        <p:spPr/>
        <p:txBody>
          <a:bodyPr/>
          <a:lstStyle/>
          <a:p>
            <a:fld id="{459A5F39-4CE7-434C-A5CB-50A363451602}" type="slidenum">
              <a:rPr lang="en-US" smtClean="0"/>
              <a:t>75</a:t>
            </a:fld>
            <a:endParaRPr lang="en-US"/>
          </a:p>
        </p:txBody>
      </p:sp>
      <p:pic>
        <p:nvPicPr>
          <p:cNvPr id="6" name="Picture 5"/>
          <p:cNvPicPr>
            <a:picLocks noChangeAspect="1"/>
          </p:cNvPicPr>
          <p:nvPr/>
        </p:nvPicPr>
        <p:blipFill>
          <a:blip r:embed="rId3"/>
          <a:stretch>
            <a:fillRect/>
          </a:stretch>
        </p:blipFill>
        <p:spPr>
          <a:xfrm>
            <a:off x="-276703" y="1511218"/>
            <a:ext cx="9654147" cy="5365478"/>
          </a:xfrm>
          <a:prstGeom prst="rect">
            <a:avLst/>
          </a:prstGeom>
        </p:spPr>
      </p:pic>
    </p:spTree>
    <p:extLst>
      <p:ext uri="{BB962C8B-B14F-4D97-AF65-F5344CB8AC3E}">
        <p14:creationId xmlns:p14="http://schemas.microsoft.com/office/powerpoint/2010/main" val="16833302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technology </a:t>
            </a:r>
          </a:p>
        </p:txBody>
      </p:sp>
      <p:sp>
        <p:nvSpPr>
          <p:cNvPr id="3" name="Content Placeholder 2"/>
          <p:cNvSpPr>
            <a:spLocks noGrp="1"/>
          </p:cNvSpPr>
          <p:nvPr>
            <p:ph idx="1"/>
          </p:nvPr>
        </p:nvSpPr>
        <p:spPr>
          <a:xfrm>
            <a:off x="765175" y="1774515"/>
            <a:ext cx="7612064" cy="4182035"/>
          </a:xfrm>
        </p:spPr>
        <p:txBody>
          <a:bodyPr>
            <a:noAutofit/>
          </a:bodyPr>
          <a:lstStyle/>
          <a:p>
            <a:pPr marL="0" indent="0">
              <a:buNone/>
            </a:pPr>
            <a:r>
              <a:rPr lang="en-US" sz="2800" dirty="0"/>
              <a:t>We can communicate with Aussies, Czechs, and Guatemalans.</a:t>
            </a:r>
          </a:p>
          <a:p>
            <a:pPr marL="0" indent="0">
              <a:buNone/>
            </a:pPr>
            <a:r>
              <a:rPr lang="en-US" sz="2800" dirty="0"/>
              <a:t>People naturally seek moral authority.</a:t>
            </a:r>
          </a:p>
          <a:p>
            <a:pPr marL="0" indent="0">
              <a:buNone/>
            </a:pPr>
            <a:r>
              <a:rPr lang="en-US" sz="2800" dirty="0"/>
              <a:t>We can commune with personalities of the past.</a:t>
            </a:r>
          </a:p>
          <a:p>
            <a:pPr marL="0" indent="0">
              <a:buNone/>
            </a:pPr>
            <a:r>
              <a:rPr lang="en-US" sz="2800" dirty="0"/>
              <a:t>Grotius, Hume, and Smith grow less distant.</a:t>
            </a:r>
          </a:p>
        </p:txBody>
      </p:sp>
      <p:sp>
        <p:nvSpPr>
          <p:cNvPr id="4" name="Slide Number Placeholder 3"/>
          <p:cNvSpPr>
            <a:spLocks noGrp="1"/>
          </p:cNvSpPr>
          <p:nvPr>
            <p:ph type="sldNum" sz="quarter" idx="12"/>
          </p:nvPr>
        </p:nvSpPr>
        <p:spPr/>
        <p:txBody>
          <a:bodyPr/>
          <a:lstStyle/>
          <a:p>
            <a:fld id="{459A5F39-4CE7-434C-A5CB-50A363451602}" type="slidenum">
              <a:rPr lang="en-US" smtClean="0"/>
              <a:t>76</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814813945"/>
              </p:ext>
            </p:extLst>
          </p:nvPr>
        </p:nvGraphicFramePr>
        <p:xfrm>
          <a:off x="-1248461" y="1818715"/>
          <a:ext cx="1876038" cy="4996840"/>
        </p:xfrm>
        <a:graphic>
          <a:graphicData uri="http://schemas.openxmlformats.org/presentationml/2006/ole">
            <mc:AlternateContent xmlns:mc="http://schemas.openxmlformats.org/markup-compatibility/2006">
              <mc:Choice xmlns:v="urn:schemas-microsoft-com:vml" Requires="v">
                <p:oleObj spid="_x0000_s18758" name="Bitmap Image" r:id="rId4" imgW="2010056" imgH="5353797" progId="Paint.Picture">
                  <p:embed/>
                </p:oleObj>
              </mc:Choice>
              <mc:Fallback>
                <p:oleObj name="Bitmap Image" r:id="rId4" imgW="2010056" imgH="53537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461" y="1818715"/>
                        <a:ext cx="1876038" cy="499684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2733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normAutofit lnSpcReduction="10000"/>
          </a:bodyPr>
          <a:lstStyle/>
          <a:p>
            <a:r>
              <a:rPr lang="en-US" dirty="0"/>
              <a:t>Liberalism 1.0 is the spine of the modern open society</a:t>
            </a:r>
          </a:p>
          <a:p>
            <a:r>
              <a:rPr lang="en-US" dirty="0"/>
              <a:t>Liberalism 1.0 leans against governmentalization</a:t>
            </a:r>
          </a:p>
          <a:p>
            <a:r>
              <a:rPr lang="en-US" dirty="0"/>
              <a:t>Liberalism 1.0 upholds a presumption of liberty</a:t>
            </a:r>
          </a:p>
          <a:p>
            <a:r>
              <a:rPr lang="en-US" dirty="0"/>
              <a:t>Liberalism 1.0’s paramount figure is Adam Smith</a:t>
            </a:r>
          </a:p>
          <a:p>
            <a:r>
              <a:rPr lang="en-US" dirty="0"/>
              <a:t>Liberalism 1.0 recognized complications and compromises</a:t>
            </a:r>
          </a:p>
          <a:p>
            <a:r>
              <a:rPr lang="en-US" dirty="0"/>
              <a:t>Liberalism 1.0 is basically at odds with leftism</a:t>
            </a:r>
          </a:p>
        </p:txBody>
      </p:sp>
      <p:sp>
        <p:nvSpPr>
          <p:cNvPr id="4" name="Slide Number Placeholder 3"/>
          <p:cNvSpPr>
            <a:spLocks noGrp="1"/>
          </p:cNvSpPr>
          <p:nvPr>
            <p:ph type="sldNum" sz="quarter" idx="12"/>
          </p:nvPr>
        </p:nvSpPr>
        <p:spPr/>
        <p:txBody>
          <a:bodyPr/>
          <a:lstStyle/>
          <a:p>
            <a:fld id="{459A5F39-4CE7-434C-A5CB-50A363451602}" type="slidenum">
              <a:rPr lang="en-US" smtClean="0"/>
              <a:t>77</a:t>
            </a:fld>
            <a:endParaRPr lang="en-US"/>
          </a:p>
        </p:txBody>
      </p:sp>
    </p:spTree>
    <p:extLst>
      <p:ext uri="{BB962C8B-B14F-4D97-AF65-F5344CB8AC3E}">
        <p14:creationId xmlns:p14="http://schemas.microsoft.com/office/powerpoint/2010/main" val="185254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78</a:t>
            </a:fld>
            <a:endParaRPr lang="en-US"/>
          </a:p>
        </p:txBody>
      </p:sp>
      <p:pic>
        <p:nvPicPr>
          <p:cNvPr id="7" name="Picture 6"/>
          <p:cNvPicPr>
            <a:picLocks noChangeAspect="1"/>
          </p:cNvPicPr>
          <p:nvPr/>
        </p:nvPicPr>
        <p:blipFill>
          <a:blip r:embed="rId3"/>
          <a:stretch>
            <a:fillRect/>
          </a:stretch>
        </p:blipFill>
        <p:spPr>
          <a:xfrm>
            <a:off x="1" y="-13348"/>
            <a:ext cx="9144000" cy="6871348"/>
          </a:xfrm>
          <a:prstGeom prst="rect">
            <a:avLst/>
          </a:prstGeom>
        </p:spPr>
      </p:pic>
    </p:spTree>
    <p:extLst>
      <p:ext uri="{BB962C8B-B14F-4D97-AF65-F5344CB8AC3E}">
        <p14:creationId xmlns:p14="http://schemas.microsoft.com/office/powerpoint/2010/main" val="160782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3200" dirty="0"/>
              <a:t>Thank you for your attention.</a:t>
            </a:r>
          </a:p>
        </p:txBody>
      </p:sp>
      <p:sp>
        <p:nvSpPr>
          <p:cNvPr id="4" name="Slide Number Placeholder 3"/>
          <p:cNvSpPr>
            <a:spLocks noGrp="1"/>
          </p:cNvSpPr>
          <p:nvPr>
            <p:ph type="sldNum" sz="quarter" idx="12"/>
          </p:nvPr>
        </p:nvSpPr>
        <p:spPr/>
        <p:txBody>
          <a:bodyPr/>
          <a:lstStyle/>
          <a:p>
            <a:fld id="{459A5F39-4CE7-434C-A5CB-50A363451602}" type="slidenum">
              <a:rPr lang="en-US" smtClean="0"/>
              <a:t>79</a:t>
            </a:fld>
            <a:endParaRPr lang="en-US"/>
          </a:p>
        </p:txBody>
      </p:sp>
    </p:spTree>
    <p:extLst>
      <p:ext uri="{BB962C8B-B14F-4D97-AF65-F5344CB8AC3E}">
        <p14:creationId xmlns:p14="http://schemas.microsoft.com/office/powerpoint/2010/main" val="303509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High things, sacred things.</a:t>
            </a:r>
            <a:br>
              <a:rPr lang="en-US" sz="4400" dirty="0"/>
            </a:br>
            <a:r>
              <a:rPr lang="en-US" sz="4400" dirty="0"/>
              <a:t>Low things, mundane things.</a:t>
            </a:r>
          </a:p>
        </p:txBody>
      </p:sp>
      <p:sp>
        <p:nvSpPr>
          <p:cNvPr id="4" name="Slide Number Placeholder 3"/>
          <p:cNvSpPr>
            <a:spLocks noGrp="1"/>
          </p:cNvSpPr>
          <p:nvPr>
            <p:ph type="sldNum" sz="quarter" idx="12"/>
          </p:nvPr>
        </p:nvSpPr>
        <p:spPr/>
        <p:txBody>
          <a:bodyPr/>
          <a:lstStyle/>
          <a:p>
            <a:fld id="{459A5F39-4CE7-434C-A5CB-50A363451602}" type="slidenum">
              <a:rPr lang="en-US" smtClean="0"/>
              <a:t>8</a:t>
            </a:fld>
            <a:endParaRPr lang="en-US"/>
          </a:p>
        </p:txBody>
      </p:sp>
      <p:pic>
        <p:nvPicPr>
          <p:cNvPr id="9" name="Picture 8"/>
          <p:cNvPicPr>
            <a:picLocks noChangeAspect="1"/>
          </p:cNvPicPr>
          <p:nvPr/>
        </p:nvPicPr>
        <p:blipFill>
          <a:blip r:embed="rId3"/>
          <a:stretch>
            <a:fillRect/>
          </a:stretch>
        </p:blipFill>
        <p:spPr>
          <a:xfrm>
            <a:off x="75250" y="1707446"/>
            <a:ext cx="3734760" cy="5124986"/>
          </a:xfrm>
          <a:prstGeom prst="rect">
            <a:avLst/>
          </a:prstGeom>
        </p:spPr>
      </p:pic>
      <p:sp>
        <p:nvSpPr>
          <p:cNvPr id="3" name="TextBox 2"/>
          <p:cNvSpPr txBox="1"/>
          <p:nvPr/>
        </p:nvSpPr>
        <p:spPr>
          <a:xfrm>
            <a:off x="3810010" y="1636891"/>
            <a:ext cx="5333990" cy="4493537"/>
          </a:xfrm>
          <a:prstGeom prst="rect">
            <a:avLst/>
          </a:prstGeom>
          <a:noFill/>
        </p:spPr>
        <p:txBody>
          <a:bodyPr wrap="square" rtlCol="0">
            <a:spAutoFit/>
          </a:bodyPr>
          <a:lstStyle/>
          <a:p>
            <a:endParaRPr lang="en-US" sz="2200" dirty="0">
              <a:solidFill>
                <a:schemeClr val="bg1"/>
              </a:solidFill>
              <a:latin typeface="Arial"/>
              <a:cs typeface="Arial"/>
            </a:endParaRPr>
          </a:p>
          <a:p>
            <a:r>
              <a:rPr lang="en-US" sz="2200" dirty="0">
                <a:solidFill>
                  <a:schemeClr val="bg1"/>
                </a:solidFill>
                <a:latin typeface="Arial"/>
                <a:cs typeface="Arial"/>
              </a:rPr>
              <a:t>The low things</a:t>
            </a:r>
          </a:p>
          <a:p>
            <a:endParaRPr lang="en-US" sz="2200" dirty="0">
              <a:solidFill>
                <a:schemeClr val="bg1"/>
              </a:solidFill>
              <a:latin typeface="Arial"/>
              <a:cs typeface="Arial"/>
            </a:endParaRPr>
          </a:p>
          <a:p>
            <a:r>
              <a:rPr lang="en-US" sz="2200" dirty="0">
                <a:solidFill>
                  <a:schemeClr val="bg1"/>
                </a:solidFill>
                <a:latin typeface="Arial"/>
                <a:cs typeface="Arial"/>
              </a:rPr>
              <a:t>Clarifying pieces: Dividing and subdividing rights and duties</a:t>
            </a:r>
          </a:p>
          <a:p>
            <a:endParaRPr lang="en-US" sz="2200" dirty="0">
              <a:solidFill>
                <a:schemeClr val="bg1"/>
              </a:solidFill>
              <a:latin typeface="Arial"/>
              <a:cs typeface="Arial"/>
            </a:endParaRPr>
          </a:p>
          <a:p>
            <a:r>
              <a:rPr lang="en-US" sz="2200" dirty="0">
                <a:solidFill>
                  <a:schemeClr val="bg1"/>
                </a:solidFill>
                <a:latin typeface="Arial"/>
                <a:cs typeface="Arial"/>
              </a:rPr>
              <a:t>Basic rules: operating system</a:t>
            </a:r>
          </a:p>
          <a:p>
            <a:endParaRPr lang="en-US" sz="2200" dirty="0">
              <a:solidFill>
                <a:schemeClr val="bg1"/>
              </a:solidFill>
              <a:latin typeface="Arial"/>
              <a:cs typeface="Arial"/>
            </a:endParaRPr>
          </a:p>
          <a:p>
            <a:r>
              <a:rPr lang="en-US" sz="2200" dirty="0">
                <a:solidFill>
                  <a:schemeClr val="bg1"/>
                </a:solidFill>
                <a:latin typeface="Arial"/>
                <a:cs typeface="Arial"/>
              </a:rPr>
              <a:t>“the liberal plan”</a:t>
            </a:r>
          </a:p>
          <a:p>
            <a:pPr marL="342900" indent="-342900">
              <a:buFont typeface="Arial"/>
              <a:buChar char="•"/>
            </a:pPr>
            <a:r>
              <a:rPr lang="en-US" sz="2200" dirty="0">
                <a:solidFill>
                  <a:schemeClr val="bg1"/>
                </a:solidFill>
                <a:latin typeface="Arial"/>
                <a:cs typeface="Arial"/>
              </a:rPr>
              <a:t>dangers of discohesion</a:t>
            </a:r>
          </a:p>
          <a:p>
            <a:pPr marL="342900" indent="-342900">
              <a:buFont typeface="Arial"/>
              <a:buChar char="•"/>
            </a:pPr>
            <a:r>
              <a:rPr lang="en-US" sz="2200" dirty="0">
                <a:solidFill>
                  <a:schemeClr val="bg1"/>
                </a:solidFill>
                <a:latin typeface="Arial"/>
                <a:cs typeface="Arial"/>
              </a:rPr>
              <a:t>a faith in spontaneous order</a:t>
            </a:r>
          </a:p>
          <a:p>
            <a:endParaRPr lang="en-US" sz="2200" dirty="0">
              <a:solidFill>
                <a:schemeClr val="bg1"/>
              </a:solidFill>
              <a:latin typeface="Arial"/>
              <a:cs typeface="Arial"/>
            </a:endParaRPr>
          </a:p>
          <a:p>
            <a:endParaRPr lang="en-US" sz="2200" dirty="0">
              <a:solidFill>
                <a:schemeClr val="bg1"/>
              </a:solidFill>
              <a:latin typeface="Arial"/>
              <a:cs typeface="Arial"/>
            </a:endParaRPr>
          </a:p>
        </p:txBody>
      </p:sp>
    </p:spTree>
    <p:extLst>
      <p:ext uri="{BB962C8B-B14F-4D97-AF65-F5344CB8AC3E}">
        <p14:creationId xmlns:p14="http://schemas.microsoft.com/office/powerpoint/2010/main" val="126634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dissolv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dissolv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High things, sacred things.</a:t>
            </a:r>
            <a:br>
              <a:rPr lang="en-US" sz="4400" dirty="0"/>
            </a:br>
            <a:r>
              <a:rPr lang="en-US" sz="4400" dirty="0"/>
              <a:t>Low things, mundane things.</a:t>
            </a:r>
          </a:p>
        </p:txBody>
      </p:sp>
      <p:sp>
        <p:nvSpPr>
          <p:cNvPr id="4" name="Slide Number Placeholder 3"/>
          <p:cNvSpPr>
            <a:spLocks noGrp="1"/>
          </p:cNvSpPr>
          <p:nvPr>
            <p:ph type="sldNum" sz="quarter" idx="12"/>
          </p:nvPr>
        </p:nvSpPr>
        <p:spPr/>
        <p:txBody>
          <a:bodyPr/>
          <a:lstStyle/>
          <a:p>
            <a:fld id="{459A5F39-4CE7-434C-A5CB-50A363451602}" type="slidenum">
              <a:rPr lang="en-US" smtClean="0"/>
              <a:t>9</a:t>
            </a:fld>
            <a:endParaRPr lang="en-US"/>
          </a:p>
        </p:txBody>
      </p:sp>
      <p:pic>
        <p:nvPicPr>
          <p:cNvPr id="9" name="Picture 8"/>
          <p:cNvPicPr>
            <a:picLocks noChangeAspect="1"/>
          </p:cNvPicPr>
          <p:nvPr/>
        </p:nvPicPr>
        <p:blipFill>
          <a:blip r:embed="rId3"/>
          <a:stretch>
            <a:fillRect/>
          </a:stretch>
        </p:blipFill>
        <p:spPr>
          <a:xfrm>
            <a:off x="75250" y="1707446"/>
            <a:ext cx="3734760" cy="5124986"/>
          </a:xfrm>
          <a:prstGeom prst="rect">
            <a:avLst/>
          </a:prstGeom>
        </p:spPr>
      </p:pic>
      <p:sp>
        <p:nvSpPr>
          <p:cNvPr id="3" name="TextBox 2"/>
          <p:cNvSpPr txBox="1"/>
          <p:nvPr/>
        </p:nvSpPr>
        <p:spPr>
          <a:xfrm>
            <a:off x="3810010" y="1636891"/>
            <a:ext cx="5333990" cy="4154983"/>
          </a:xfrm>
          <a:prstGeom prst="rect">
            <a:avLst/>
          </a:prstGeom>
          <a:noFill/>
        </p:spPr>
        <p:txBody>
          <a:bodyPr wrap="square" rtlCol="0">
            <a:spAutoFit/>
          </a:bodyPr>
          <a:lstStyle/>
          <a:p>
            <a:endParaRPr lang="en-US" sz="2200" i="1" dirty="0">
              <a:solidFill>
                <a:schemeClr val="bg1"/>
              </a:solidFill>
              <a:latin typeface="Arial"/>
              <a:cs typeface="Arial"/>
            </a:endParaRPr>
          </a:p>
          <a:p>
            <a:r>
              <a:rPr lang="en-US" sz="2200" dirty="0">
                <a:solidFill>
                  <a:schemeClr val="bg1"/>
                </a:solidFill>
                <a:latin typeface="Arial"/>
                <a:cs typeface="Arial"/>
              </a:rPr>
              <a:t>The liberal plan DOES monkey with the high-things space: It frowns on some of it, and seeks to condemn and preclude it. </a:t>
            </a:r>
          </a:p>
          <a:p>
            <a:endParaRPr lang="en-US" sz="2200" dirty="0">
              <a:solidFill>
                <a:schemeClr val="bg1"/>
              </a:solidFill>
              <a:latin typeface="Arial"/>
              <a:cs typeface="Arial"/>
            </a:endParaRPr>
          </a:p>
          <a:p>
            <a:r>
              <a:rPr lang="en-US" sz="2200" dirty="0">
                <a:solidFill>
                  <a:schemeClr val="bg1"/>
                </a:solidFill>
                <a:latin typeface="Arial"/>
                <a:cs typeface="Arial"/>
              </a:rPr>
              <a:t>The liberal plan does NOT forsake high things – virtue, right, (larger) justice, goodness.</a:t>
            </a:r>
          </a:p>
          <a:p>
            <a:endParaRPr lang="en-US" sz="2200" dirty="0">
              <a:solidFill>
                <a:schemeClr val="bg1"/>
              </a:solidFill>
              <a:latin typeface="Arial"/>
              <a:cs typeface="Arial"/>
            </a:endParaRPr>
          </a:p>
          <a:p>
            <a:r>
              <a:rPr lang="en-US" sz="2200" dirty="0">
                <a:solidFill>
                  <a:schemeClr val="bg1"/>
                </a:solidFill>
                <a:latin typeface="Arial"/>
                <a:cs typeface="Arial"/>
              </a:rPr>
              <a:t>It is better than the alternatives.</a:t>
            </a:r>
          </a:p>
          <a:p>
            <a:endParaRPr lang="en-US" sz="2200" dirty="0">
              <a:solidFill>
                <a:schemeClr val="bg1"/>
              </a:solidFill>
              <a:latin typeface="Arial"/>
              <a:cs typeface="Arial"/>
            </a:endParaRPr>
          </a:p>
          <a:p>
            <a:r>
              <a:rPr lang="en-US" sz="2200" dirty="0">
                <a:solidFill>
                  <a:schemeClr val="bg1"/>
                </a:solidFill>
                <a:latin typeface="Arial"/>
                <a:cs typeface="Arial"/>
              </a:rPr>
              <a:t>The liberal plan is NOT a </a:t>
            </a:r>
            <a:r>
              <a:rPr lang="en-US" sz="2200" dirty="0" err="1">
                <a:solidFill>
                  <a:schemeClr val="bg1"/>
                </a:solidFill>
                <a:latin typeface="Arial"/>
                <a:cs typeface="Arial"/>
              </a:rPr>
              <a:t>maximand</a:t>
            </a:r>
            <a:r>
              <a:rPr lang="en-US" sz="2200" dirty="0">
                <a:solidFill>
                  <a:schemeClr val="bg1"/>
                </a:solidFill>
                <a:latin typeface="Arial"/>
                <a:cs typeface="Arial"/>
              </a:rPr>
              <a:t>.</a:t>
            </a:r>
          </a:p>
        </p:txBody>
      </p:sp>
    </p:spTree>
    <p:extLst>
      <p:ext uri="{BB962C8B-B14F-4D97-AF65-F5344CB8AC3E}">
        <p14:creationId xmlns:p14="http://schemas.microsoft.com/office/powerpoint/2010/main" val="353923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dissolv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112534</TotalTime>
  <Words>4581</Words>
  <Application>Microsoft Macintosh PowerPoint</Application>
  <PresentationFormat>On-screen Show (4:3)</PresentationFormat>
  <Paragraphs>650</Paragraphs>
  <Slides>79</Slides>
  <Notes>73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90" baseType="lpstr">
      <vt:lpstr>ＭＳ ゴシック</vt:lpstr>
      <vt:lpstr>ＭＳ 明朝</vt:lpstr>
      <vt:lpstr>ＭＳ Ｐゴシック</vt:lpstr>
      <vt:lpstr>Arial</vt:lpstr>
      <vt:lpstr>Book Antiqua</vt:lpstr>
      <vt:lpstr>Calibri</vt:lpstr>
      <vt:lpstr>Trebuchet MS</vt:lpstr>
      <vt:lpstr>Wingdings</vt:lpstr>
      <vt:lpstr>Wingdings 2</vt:lpstr>
      <vt:lpstr>Habitat</vt:lpstr>
      <vt:lpstr>Bitmap Image</vt:lpstr>
      <vt:lpstr>   Liberalism 1.0 Universidad Francisco Marroquin 7 August 2017</vt:lpstr>
      <vt:lpstr>“classical liberalism”</vt:lpstr>
      <vt:lpstr>The ancestral band</vt:lpstr>
      <vt:lpstr>1440 AD</vt:lpstr>
      <vt:lpstr>High things, sacred things. Low things, mundane things.</vt:lpstr>
      <vt:lpstr>1440-1776</vt:lpstr>
      <vt:lpstr>PowerPoint Presentation</vt:lpstr>
      <vt:lpstr>High things, sacred things. Low things, mundane things.</vt:lpstr>
      <vt:lpstr>High things, sacred things. Low things, mundane things.</vt:lpstr>
      <vt:lpstr>PowerPoint Presentation</vt:lpstr>
      <vt:lpstr>Larry Siedentop: Christianity made liberalism possible</vt:lpstr>
      <vt:lpstr>PowerPoint Presentation</vt:lpstr>
      <vt:lpstr>Grotius et al:</vt:lpstr>
      <vt:lpstr>PowerPoint Presentation</vt:lpstr>
      <vt:lpstr>Grotius as modern</vt:lpstr>
      <vt:lpstr>Grotius, Pufendorf, Locke:</vt:lpstr>
      <vt:lpstr>Grotius, Pufendorf, Locke:</vt:lpstr>
      <vt:lpstr>Stable polity in Britain</vt:lpstr>
      <vt:lpstr>Stephen Buckle</vt:lpstr>
      <vt:lpstr>Some genealogy of liberalism 1.0 </vt:lpstr>
      <vt:lpstr>(before Grotius)</vt:lpstr>
      <vt:lpstr>David Hume 1711-1776</vt:lpstr>
      <vt:lpstr>David Hume</vt:lpstr>
      <vt:lpstr>David Hume</vt:lpstr>
      <vt:lpstr>Lord Blackstone</vt:lpstr>
      <vt:lpstr>PowerPoint Presentation</vt:lpstr>
      <vt:lpstr>Adam Smith 1723-1790</vt:lpstr>
      <vt:lpstr>Commutative justice</vt:lpstr>
      <vt:lpstr>Adam Smith</vt:lpstr>
      <vt:lpstr>Commutative justice</vt:lpstr>
      <vt:lpstr>Two jural relationships</vt:lpstr>
      <vt:lpstr>Specialness of CJ</vt:lpstr>
      <vt:lpstr>Specialness of CJ</vt:lpstr>
      <vt:lpstr>Specialness of CJ</vt:lpstr>
      <vt:lpstr>PowerPoint Presentation</vt:lpstr>
      <vt:lpstr>Earnings: Income acquired within commutative justice</vt:lpstr>
      <vt:lpstr>“earnings” starts around 1770</vt:lpstr>
      <vt:lpstr>Calling had received Christian sanctification</vt:lpstr>
      <vt:lpstr>Max Weber</vt:lpstr>
      <vt:lpstr>Max Weber</vt:lpstr>
      <vt:lpstr>Richard Baxter (1615-1691)</vt:lpstr>
      <vt:lpstr>J.G.A. Pocock</vt:lpstr>
      <vt:lpstr>Dugald Stewart</vt:lpstr>
      <vt:lpstr>Condorcet</vt:lpstr>
      <vt:lpstr>Hume</vt:lpstr>
      <vt:lpstr>J.B. Say</vt:lpstr>
      <vt:lpstr>Smith, WN</vt:lpstr>
      <vt:lpstr>The Great Enrichment</vt:lpstr>
      <vt:lpstr>Smith, WN</vt:lpstr>
      <vt:lpstr>Youtube videos</vt:lpstr>
      <vt:lpstr>“liberal” blossoms</vt:lpstr>
      <vt:lpstr>% of political collocating nouns out of top 100 collocating nouns, by decade</vt:lpstr>
      <vt:lpstr>“the liberal plan”</vt:lpstr>
      <vt:lpstr>“the liberal plan”</vt:lpstr>
      <vt:lpstr>Valuable distinctions</vt:lpstr>
      <vt:lpstr>PowerPoint Presentation</vt:lpstr>
      <vt:lpstr>PowerPoint Presentation</vt:lpstr>
      <vt:lpstr>The British experience is central</vt:lpstr>
      <vt:lpstr>Recap of themes in the genealogy of liberalism 1.0</vt:lpstr>
      <vt:lpstr>PowerPoint Presentation</vt:lpstr>
      <vt:lpstr>After 1880, Liberalism declined quite suddenly</vt:lpstr>
      <vt:lpstr>The mentality of governmentalization</vt:lpstr>
      <vt:lpstr>Government institutions</vt:lpstr>
      <vt:lpstr>Words changed or lost meaning</vt:lpstr>
      <vt:lpstr>PowerPoint Presentation</vt:lpstr>
      <vt:lpstr>“New Liberalism”</vt:lpstr>
      <vt:lpstr>Three faces of “liberal”</vt:lpstr>
      <vt:lpstr>Liberalism 1.0       Leftism </vt:lpstr>
      <vt:lpstr>The ancestral band</vt:lpstr>
      <vt:lpstr>Hayek atavism thesis</vt:lpstr>
      <vt:lpstr>Left is reactionary</vt:lpstr>
      <vt:lpstr>Liberalism 1.0       Leftism </vt:lpstr>
      <vt:lpstr>  Political sensibilities Hume-Smith    Leftism</vt:lpstr>
      <vt:lpstr>Madison, Federalist #10</vt:lpstr>
      <vt:lpstr>Liberalism and the world</vt:lpstr>
      <vt:lpstr>Communication technology </vt:lpstr>
      <vt:lpstr>Conclusions</vt:lpstr>
      <vt:lpstr>PowerPoint Presentation</vt:lpstr>
      <vt:lpstr>PowerPoint Presentation</vt:lpstr>
    </vt:vector>
  </TitlesOfParts>
  <Company>GMU</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Layers and Lenses: Remarks on Russell Roberts’s How Adam Smith Can Change Your Life  </dc:title>
  <dc:creator>Daniel Klein</dc:creator>
  <cp:lastModifiedBy>Daniel B Klein</cp:lastModifiedBy>
  <cp:revision>703</cp:revision>
  <cp:lastPrinted>2017-08-03T12:52:44Z</cp:lastPrinted>
  <dcterms:created xsi:type="dcterms:W3CDTF">2015-01-18T22:07:48Z</dcterms:created>
  <dcterms:modified xsi:type="dcterms:W3CDTF">2018-05-05T15:34:24Z</dcterms:modified>
</cp:coreProperties>
</file>